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4"/>
  </p:sldMasterIdLst>
  <p:notesMasterIdLst>
    <p:notesMasterId r:id="rId21"/>
  </p:notesMasterIdLst>
  <p:sldIdLst>
    <p:sldId id="309" r:id="rId5"/>
    <p:sldId id="310" r:id="rId6"/>
    <p:sldId id="304" r:id="rId7"/>
    <p:sldId id="305" r:id="rId8"/>
    <p:sldId id="301" r:id="rId9"/>
    <p:sldId id="307" r:id="rId10"/>
    <p:sldId id="302" r:id="rId11"/>
    <p:sldId id="303" r:id="rId12"/>
    <p:sldId id="308" r:id="rId13"/>
    <p:sldId id="313" r:id="rId14"/>
    <p:sldId id="314" r:id="rId15"/>
    <p:sldId id="315" r:id="rId16"/>
    <p:sldId id="316" r:id="rId17"/>
    <p:sldId id="317" r:id="rId18"/>
    <p:sldId id="318" r:id="rId19"/>
    <p:sldId id="31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a:srgbClr val="012E5C"/>
    <a:srgbClr val="00336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2AEA4BC-C7B0-A03C-B783-FDE97D87748F}" v="100" dt="2024-04-10T19:46:35.4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05"/>
    <p:restoredTop sz="73511" autoAdjust="0"/>
  </p:normalViewPr>
  <p:slideViewPr>
    <p:cSldViewPr snapToGrid="0">
      <p:cViewPr>
        <p:scale>
          <a:sx n="164" d="100"/>
          <a:sy n="164" d="100"/>
        </p:scale>
        <p:origin x="408" y="-896"/>
      </p:cViewPr>
      <p:guideLst/>
    </p:cSldViewPr>
  </p:slideViewPr>
  <p:notesTextViewPr>
    <p:cViewPr>
      <p:scale>
        <a:sx n="1" d="1"/>
        <a:sy n="1" d="1"/>
      </p:scale>
      <p:origin x="0" y="0"/>
    </p:cViewPr>
  </p:notesTextViewPr>
  <p:sorterViewPr>
    <p:cViewPr>
      <p:scale>
        <a:sx n="160" d="100"/>
        <a:sy n="16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3.png>
</file>

<file path=ppt/media/image19.png>
</file>

<file path=ppt/media/image2.jpeg>
</file>

<file path=ppt/media/image32.png>
</file>

<file path=ppt/media/image4.jpeg>
</file>

<file path=ppt/media/image41.png>
</file>

<file path=ppt/media/image5.jpeg>
</file>

<file path=ppt/media/image51.png>
</file>

<file path=ppt/media/image52.png>
</file>

<file path=ppt/media/image57.pn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527DDF-795D-4BB9-8B83-7009106A0F54}" type="datetimeFigureOut">
              <a:rPr lang="en-US" smtClean="0"/>
              <a:t>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2B721C-F18D-4AA3-973B-E26DD52F47DA}" type="slidenum">
              <a:rPr lang="en-US" smtClean="0"/>
              <a:t>‹#›</a:t>
            </a:fld>
            <a:endParaRPr lang="en-US"/>
          </a:p>
        </p:txBody>
      </p:sp>
    </p:spTree>
    <p:extLst>
      <p:ext uri="{BB962C8B-B14F-4D97-AF65-F5344CB8AC3E}">
        <p14:creationId xmlns:p14="http://schemas.microsoft.com/office/powerpoint/2010/main" val="4780088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Diffusion flame: Solve in physical space </a:t>
            </a:r>
            <a:r>
              <a:rPr lang="en-US" dirty="0">
                <a:sym typeface="Wingdings" pitchFamily="2" charset="2"/>
              </a:rPr>
              <a:t> monotonic with mixture fraction; no velocity (at SS at least). Mixing between one location and the adjacent points.</a:t>
            </a:r>
          </a:p>
          <a:p>
            <a:endParaRPr lang="en-US" dirty="0">
              <a:sym typeface="Wingdings" pitchFamily="2" charset="2"/>
            </a:endParaRPr>
          </a:p>
          <a:p>
            <a:r>
              <a:rPr lang="en-US" dirty="0">
                <a:sym typeface="Wingdings" pitchFamily="2" charset="2"/>
              </a:rPr>
              <a:t>Opposed jet: the canonical “flamelet” (though that is a generic term). Often solve in mixture fraction coordinate; Implies opposed flow, which can’t happen everywhere in a turbulent flame. Mixing between one location and the adjacent points.</a:t>
            </a:r>
          </a:p>
          <a:p>
            <a:endParaRPr lang="en-US" dirty="0">
              <a:sym typeface="Wingdings" pitchFamily="2" charset="2"/>
            </a:endParaRPr>
          </a:p>
          <a:p>
            <a:r>
              <a:rPr lang="en-US" dirty="0">
                <a:sym typeface="Wingdings" pitchFamily="2" charset="2"/>
              </a:rPr>
              <a:t>Stirred reactor: one mixture fraction per run; vary strain through residence time tau. Mixing between contents and inlet.</a:t>
            </a:r>
          </a:p>
          <a:p>
            <a:endParaRPr lang="en-US" dirty="0">
              <a:sym typeface="Wingdings" pitchFamily="2" charset="2"/>
            </a:endParaRPr>
          </a:p>
          <a:p>
            <a:r>
              <a:rPr lang="en-US" dirty="0">
                <a:sym typeface="Wingdings" pitchFamily="2" charset="2"/>
              </a:rPr>
              <a:t>Others are possible, like experimental data, DNS, ODT, LEM, HiPS...</a:t>
            </a:r>
          </a:p>
        </p:txBody>
      </p:sp>
      <p:sp>
        <p:nvSpPr>
          <p:cNvPr id="4" name="Slide Number Placeholder 3"/>
          <p:cNvSpPr>
            <a:spLocks noGrp="1"/>
          </p:cNvSpPr>
          <p:nvPr>
            <p:ph type="sldNum" sz="quarter" idx="5"/>
          </p:nvPr>
        </p:nvSpPr>
        <p:spPr/>
        <p:txBody>
          <a:bodyPr/>
          <a:lstStyle/>
          <a:p>
            <a:fld id="{682B721C-F18D-4AA3-973B-E26DD52F47DA}" type="slidenum">
              <a:rPr lang="en-US" smtClean="0"/>
              <a:t>1</a:t>
            </a:fld>
            <a:endParaRPr lang="en-US"/>
          </a:p>
        </p:txBody>
      </p:sp>
    </p:spTree>
    <p:extLst>
      <p:ext uri="{BB962C8B-B14F-4D97-AF65-F5344CB8AC3E}">
        <p14:creationId xmlns:p14="http://schemas.microsoft.com/office/powerpoint/2010/main" val="35533029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Table with 40 points in </a:t>
            </a:r>
            <a:r>
              <a:rPr lang="en-US" dirty="0" err="1"/>
              <a:t>mixf</a:t>
            </a:r>
            <a:r>
              <a:rPr lang="en-US" dirty="0"/>
              <a:t>, 10 points in variance, 10 points in L, 11 points in t</a:t>
            </a:r>
          </a:p>
          <a:p>
            <a:pPr marL="171450" indent="-171450">
              <a:buFont typeface="Wingdings" pitchFamily="2" charset="2"/>
              <a:buChar char="à"/>
            </a:pPr>
            <a:r>
              <a:rPr lang="en-US" dirty="0">
                <a:sym typeface="Wingdings" pitchFamily="2" charset="2"/>
              </a:rPr>
              <a:t>44000 total points * number of variables stored (e.g., temperature, etc.)</a:t>
            </a:r>
          </a:p>
          <a:p>
            <a:pPr marL="171450" indent="-171450">
              <a:buFont typeface="Wingdings" pitchFamily="2" charset="2"/>
              <a:buChar char="à"/>
            </a:pPr>
            <a:endParaRPr lang="en-US" dirty="0">
              <a:sym typeface="Wingdings" pitchFamily="2" charset="2"/>
            </a:endParaRPr>
          </a:p>
          <a:p>
            <a:pPr marL="171450" indent="-171450">
              <a:buFont typeface="Wingdings" pitchFamily="2" charset="2"/>
              <a:buChar char="à"/>
            </a:pPr>
            <a:r>
              <a:rPr lang="en-US" dirty="0">
                <a:sym typeface="Wingdings" pitchFamily="2" charset="2"/>
              </a:rPr>
              <a:t>Note the high extinction: compare C versus F</a:t>
            </a:r>
            <a:endParaRPr lang="en-US" dirty="0"/>
          </a:p>
        </p:txBody>
      </p:sp>
      <p:sp>
        <p:nvSpPr>
          <p:cNvPr id="4" name="Slide Number Placeholder 3"/>
          <p:cNvSpPr>
            <a:spLocks noGrp="1"/>
          </p:cNvSpPr>
          <p:nvPr>
            <p:ph type="sldNum" sz="quarter" idx="5"/>
          </p:nvPr>
        </p:nvSpPr>
        <p:spPr/>
        <p:txBody>
          <a:bodyPr/>
          <a:lstStyle/>
          <a:p>
            <a:fld id="{682B721C-F18D-4AA3-973B-E26DD52F47DA}" type="slidenum">
              <a:rPr lang="en-US" smtClean="0"/>
              <a:t>10</a:t>
            </a:fld>
            <a:endParaRPr lang="en-US"/>
          </a:p>
        </p:txBody>
      </p:sp>
    </p:spTree>
    <p:extLst>
      <p:ext uri="{BB962C8B-B14F-4D97-AF65-F5344CB8AC3E}">
        <p14:creationId xmlns:p14="http://schemas.microsoft.com/office/powerpoint/2010/main" val="34938877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Excellent agreement for flames C-E. </a:t>
            </a:r>
          </a:p>
          <a:p>
            <a:r>
              <a:rPr lang="en-US" dirty="0"/>
              <a:t>Flame F misses at heights 15 and 30 where the flame has the highest extinction.</a:t>
            </a:r>
          </a:p>
          <a:p>
            <a:r>
              <a:rPr lang="en-US" dirty="0"/>
              <a:t>(Need to test whether we are capturing things right with the progress variable, and whether there is sensitivity to the progress variable).</a:t>
            </a:r>
          </a:p>
          <a:p>
            <a:r>
              <a:rPr lang="en-US" dirty="0"/>
              <a:t>(May also want to test whether there is sensitivity to using Le=1 or the more general mixture </a:t>
            </a:r>
            <a:r>
              <a:rPr lang="en-US"/>
              <a:t>averaged transport.)</a:t>
            </a:r>
            <a:endParaRPr lang="en-US" dirty="0"/>
          </a:p>
        </p:txBody>
      </p:sp>
      <p:sp>
        <p:nvSpPr>
          <p:cNvPr id="4" name="Slide Number Placeholder 3"/>
          <p:cNvSpPr>
            <a:spLocks noGrp="1"/>
          </p:cNvSpPr>
          <p:nvPr>
            <p:ph type="sldNum" sz="quarter" idx="5"/>
          </p:nvPr>
        </p:nvSpPr>
        <p:spPr/>
        <p:txBody>
          <a:bodyPr/>
          <a:lstStyle/>
          <a:p>
            <a:fld id="{682B721C-F18D-4AA3-973B-E26DD52F47DA}" type="slidenum">
              <a:rPr lang="en-US" smtClean="0"/>
              <a:t>11</a:t>
            </a:fld>
            <a:endParaRPr lang="en-US"/>
          </a:p>
        </p:txBody>
      </p:sp>
    </p:spTree>
    <p:extLst>
      <p:ext uri="{BB962C8B-B14F-4D97-AF65-F5344CB8AC3E}">
        <p14:creationId xmlns:p14="http://schemas.microsoft.com/office/powerpoint/2010/main" val="48141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“Full” table with unsteady extinction: </a:t>
            </a:r>
            <a:endParaRPr lang="en-US" dirty="0">
              <a:sym typeface="Wingdings" pitchFamily="2" charset="2"/>
            </a:endParaRPr>
          </a:p>
          <a:p>
            <a:r>
              <a:rPr lang="en-US" dirty="0">
                <a:sym typeface="Wingdings" pitchFamily="2" charset="2"/>
              </a:rPr>
              <a:t>	x/d=15  overshoots the peaks and the centerline</a:t>
            </a:r>
          </a:p>
          <a:p>
            <a:r>
              <a:rPr lang="en-US" dirty="0">
                <a:sym typeface="Wingdings" pitchFamily="2" charset="2"/>
              </a:rPr>
              <a:t>	x/d=30  peaks slightly better and centerline worse than the ”full”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ym typeface="Wingdings"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ym typeface="Wingdings" pitchFamily="2" charset="2"/>
              </a:rPr>
              <a:t>Partial table: steady burning flames, but extrapolating the table for extinction</a:t>
            </a:r>
            <a:endParaRPr lang="en-US" dirty="0"/>
          </a:p>
          <a:p>
            <a:r>
              <a:rPr lang="en-US" dirty="0"/>
              <a:t>	x/d=15 </a:t>
            </a:r>
            <a:r>
              <a:rPr lang="en-US" dirty="0">
                <a:sym typeface="Wingdings" pitchFamily="2" charset="2"/>
              </a:rPr>
              <a:t> undershoots the peaks, but catches the centerline</a:t>
            </a:r>
          </a:p>
          <a:p>
            <a:r>
              <a:rPr lang="en-US" dirty="0">
                <a:sym typeface="Wingdings" pitchFamily="2" charset="2"/>
              </a:rPr>
              <a:t>	x/d=30  same</a:t>
            </a:r>
          </a:p>
          <a:p>
            <a:endParaRPr lang="en-US" dirty="0">
              <a:sym typeface="Wingdings" pitchFamily="2" charset="2"/>
            </a:endParaRPr>
          </a:p>
          <a:p>
            <a:r>
              <a:rPr lang="en-US" dirty="0">
                <a:sym typeface="Wingdings" pitchFamily="2" charset="2"/>
              </a:rPr>
              <a:t>Not solving through extinction and extrapolating the table is easier to compute and reduces the table size</a:t>
            </a:r>
          </a:p>
          <a:p>
            <a:endParaRPr lang="en-US" dirty="0">
              <a:sym typeface="Wingdings" pitchFamily="2" charset="2"/>
            </a:endParaRPr>
          </a:p>
          <a:p>
            <a:r>
              <a:rPr lang="en-US" b="1" dirty="0">
                <a:sym typeface="Wingdings" pitchFamily="2" charset="2"/>
              </a:rPr>
              <a:t>Still, extinction is a really hard problem, and these results are quite good.</a:t>
            </a:r>
          </a:p>
        </p:txBody>
      </p:sp>
      <p:sp>
        <p:nvSpPr>
          <p:cNvPr id="4" name="Slide Number Placeholder 3"/>
          <p:cNvSpPr>
            <a:spLocks noGrp="1"/>
          </p:cNvSpPr>
          <p:nvPr>
            <p:ph type="sldNum" sz="quarter" idx="5"/>
          </p:nvPr>
        </p:nvSpPr>
        <p:spPr/>
        <p:txBody>
          <a:bodyPr/>
          <a:lstStyle/>
          <a:p>
            <a:fld id="{682B721C-F18D-4AA3-973B-E26DD52F47DA}" type="slidenum">
              <a:rPr lang="en-US" smtClean="0"/>
              <a:t>12</a:t>
            </a:fld>
            <a:endParaRPr lang="en-US"/>
          </a:p>
        </p:txBody>
      </p:sp>
    </p:spTree>
    <p:extLst>
      <p:ext uri="{BB962C8B-B14F-4D97-AF65-F5344CB8AC3E}">
        <p14:creationId xmlns:p14="http://schemas.microsoft.com/office/powerpoint/2010/main" val="339067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noticeable difference when using linear or cubic interpolation.</a:t>
            </a:r>
            <a:endParaRPr lang="en-US" b="1" dirty="0">
              <a:sym typeface="Wingdings" pitchFamily="2" charset="2"/>
            </a:endParaRPr>
          </a:p>
        </p:txBody>
      </p:sp>
      <p:sp>
        <p:nvSpPr>
          <p:cNvPr id="4" name="Slide Number Placeholder 3"/>
          <p:cNvSpPr>
            <a:spLocks noGrp="1"/>
          </p:cNvSpPr>
          <p:nvPr>
            <p:ph type="sldNum" sz="quarter" idx="5"/>
          </p:nvPr>
        </p:nvSpPr>
        <p:spPr/>
        <p:txBody>
          <a:bodyPr/>
          <a:lstStyle/>
          <a:p>
            <a:fld id="{682B721C-F18D-4AA3-973B-E26DD52F47DA}" type="slidenum">
              <a:rPr lang="en-US" smtClean="0"/>
              <a:t>13</a:t>
            </a:fld>
            <a:endParaRPr lang="en-US"/>
          </a:p>
        </p:txBody>
      </p:sp>
    </p:spTree>
    <p:extLst>
      <p:ext uri="{BB962C8B-B14F-4D97-AF65-F5344CB8AC3E}">
        <p14:creationId xmlns:p14="http://schemas.microsoft.com/office/powerpoint/2010/main" val="15636561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table can be really course</a:t>
            </a:r>
            <a:endParaRPr lang="en-US" b="1" dirty="0">
              <a:sym typeface="Wingdings" pitchFamily="2" charset="2"/>
            </a:endParaRPr>
          </a:p>
        </p:txBody>
      </p:sp>
      <p:sp>
        <p:nvSpPr>
          <p:cNvPr id="4" name="Slide Number Placeholder 3"/>
          <p:cNvSpPr>
            <a:spLocks noGrp="1"/>
          </p:cNvSpPr>
          <p:nvPr>
            <p:ph type="sldNum" sz="quarter" idx="5"/>
          </p:nvPr>
        </p:nvSpPr>
        <p:spPr/>
        <p:txBody>
          <a:bodyPr/>
          <a:lstStyle/>
          <a:p>
            <a:fld id="{682B721C-F18D-4AA3-973B-E26DD52F47DA}" type="slidenum">
              <a:rPr lang="en-US" smtClean="0"/>
              <a:t>14</a:t>
            </a:fld>
            <a:endParaRPr lang="en-US"/>
          </a:p>
        </p:txBody>
      </p:sp>
    </p:spTree>
    <p:extLst>
      <p:ext uri="{BB962C8B-B14F-4D97-AF65-F5344CB8AC3E}">
        <p14:creationId xmlns:p14="http://schemas.microsoft.com/office/powerpoint/2010/main" val="25620648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table can be really course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nV = 1 we have no variance accounted for.</a:t>
            </a:r>
          </a:p>
        </p:txBody>
      </p:sp>
      <p:sp>
        <p:nvSpPr>
          <p:cNvPr id="4" name="Slide Number Placeholder 3"/>
          <p:cNvSpPr>
            <a:spLocks noGrp="1"/>
          </p:cNvSpPr>
          <p:nvPr>
            <p:ph type="sldNum" sz="quarter" idx="5"/>
          </p:nvPr>
        </p:nvSpPr>
        <p:spPr/>
        <p:txBody>
          <a:bodyPr/>
          <a:lstStyle/>
          <a:p>
            <a:fld id="{682B721C-F18D-4AA3-973B-E26DD52F47DA}" type="slidenum">
              <a:rPr lang="en-US" smtClean="0"/>
              <a:t>15</a:t>
            </a:fld>
            <a:endParaRPr lang="en-US"/>
          </a:p>
        </p:txBody>
      </p:sp>
    </p:spTree>
    <p:extLst>
      <p:ext uri="{BB962C8B-B14F-4D97-AF65-F5344CB8AC3E}">
        <p14:creationId xmlns:p14="http://schemas.microsoft.com/office/powerpoint/2010/main" val="8230322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Left contour plots: ODT simulations </a:t>
            </a:r>
            <a:r>
              <a:rPr lang="en-US">
                <a:sym typeface="Wingdings" pitchFamily="2" charset="2"/>
              </a:rPr>
              <a:t> compare joint pdf with common assumption of independenc</a:t>
            </a:r>
          </a:p>
          <a:p>
            <a:endParaRPr lang="en-US">
              <a:sym typeface="Wingdings" pitchFamily="2" charset="2"/>
            </a:endParaRPr>
          </a:p>
          <a:p>
            <a:r>
              <a:rPr lang="en-US">
                <a:sym typeface="Wingdings" pitchFamily="2" charset="2"/>
              </a:rPr>
              <a:t>Compute the mean soot rate versus position across the jet using the different PDF assumptions.</a:t>
            </a:r>
          </a:p>
          <a:p>
            <a:r>
              <a:rPr lang="en-US">
                <a:sym typeface="Wingdings" pitchFamily="2" charset="2"/>
              </a:rPr>
              <a:t>The blue  red is a good assumption (neglecting soot fluctuations)</a:t>
            </a:r>
          </a:p>
          <a:p>
            <a:r>
              <a:rPr lang="en-US">
                <a:sym typeface="Wingdings" pitchFamily="2" charset="2"/>
              </a:rPr>
              <a:t>But the black to blue assumption (neglecting independence between the soot and mixture fraction is a bad assumption, and gives wrong reaction rate results, including getting the sign of the reaction wrong</a:t>
            </a:r>
            <a:endParaRPr lang="en-US"/>
          </a:p>
        </p:txBody>
      </p:sp>
      <p:sp>
        <p:nvSpPr>
          <p:cNvPr id="4" name="Slide Number Placeholder 3"/>
          <p:cNvSpPr>
            <a:spLocks noGrp="1"/>
          </p:cNvSpPr>
          <p:nvPr>
            <p:ph type="sldNum" sz="quarter" idx="5"/>
          </p:nvPr>
        </p:nvSpPr>
        <p:spPr/>
        <p:txBody>
          <a:bodyPr/>
          <a:lstStyle/>
          <a:p>
            <a:fld id="{682B721C-F18D-4AA3-973B-E26DD52F47DA}" type="slidenum">
              <a:rPr lang="en-US" smtClean="0"/>
              <a:t>16</a:t>
            </a:fld>
            <a:endParaRPr lang="en-US"/>
          </a:p>
        </p:txBody>
      </p:sp>
    </p:spTree>
    <p:extLst>
      <p:ext uri="{BB962C8B-B14F-4D97-AF65-F5344CB8AC3E}">
        <p14:creationId xmlns:p14="http://schemas.microsoft.com/office/powerpoint/2010/main" val="1128496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82B721C-F18D-4AA3-973B-E26DD52F47DA}" type="slidenum">
              <a:rPr lang="en-US" smtClean="0"/>
              <a:t>2</a:t>
            </a:fld>
            <a:endParaRPr lang="en-US"/>
          </a:p>
        </p:txBody>
      </p:sp>
    </p:spTree>
    <p:extLst>
      <p:ext uri="{BB962C8B-B14F-4D97-AF65-F5344CB8AC3E}">
        <p14:creationId xmlns:p14="http://schemas.microsoft.com/office/powerpoint/2010/main" val="4217291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(Extinction) file is the adjacent Steady Adiabatic file, but mapped onto the Extinction domain size.</a:t>
            </a:r>
          </a:p>
          <a:p>
            <a:r>
              <a:rPr lang="en-US" dirty="0"/>
              <a:t>The table has rectangular indexing but nonuniformly spaced in t</a:t>
            </a:r>
          </a:p>
          <a:p>
            <a:endParaRPr lang="en-US" dirty="0"/>
          </a:p>
          <a:p>
            <a:endParaRPr lang="en-US" dirty="0"/>
          </a:p>
        </p:txBody>
      </p:sp>
      <p:sp>
        <p:nvSpPr>
          <p:cNvPr id="4" name="Slide Number Placeholder 3"/>
          <p:cNvSpPr>
            <a:spLocks noGrp="1"/>
          </p:cNvSpPr>
          <p:nvPr>
            <p:ph type="sldNum" sz="quarter" idx="5"/>
          </p:nvPr>
        </p:nvSpPr>
        <p:spPr/>
        <p:txBody>
          <a:bodyPr/>
          <a:lstStyle/>
          <a:p>
            <a:fld id="{682B721C-F18D-4AA3-973B-E26DD52F47DA}" type="slidenum">
              <a:rPr lang="en-US" smtClean="0"/>
              <a:t>3</a:t>
            </a:fld>
            <a:endParaRPr lang="en-US"/>
          </a:p>
        </p:txBody>
      </p:sp>
    </p:spTree>
    <p:extLst>
      <p:ext uri="{BB962C8B-B14F-4D97-AF65-F5344CB8AC3E}">
        <p14:creationId xmlns:p14="http://schemas.microsoft.com/office/powerpoint/2010/main" val="55788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noting that the next results are steady, then at extinction unsteady, all adiabatic</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82B721C-F18D-4AA3-973B-E26DD52F47DA}" type="slidenum">
              <a:rPr lang="en-US" smtClean="0"/>
              <a:t>4</a:t>
            </a:fld>
            <a:endParaRPr lang="en-US"/>
          </a:p>
        </p:txBody>
      </p:sp>
    </p:spTree>
    <p:extLst>
      <p:ext uri="{BB962C8B-B14F-4D97-AF65-F5344CB8AC3E}">
        <p14:creationId xmlns:p14="http://schemas.microsoft.com/office/powerpoint/2010/main" val="778889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Steady state temperature and progress variable at varying domain size L.</a:t>
            </a:r>
          </a:p>
          <a:p>
            <a:r>
              <a:rPr lang="en-US" dirty="0"/>
              <a:t>All are adiabatic.</a:t>
            </a:r>
          </a:p>
          <a:p>
            <a:endParaRPr lang="en-US" dirty="0"/>
          </a:p>
          <a:p>
            <a:r>
              <a:rPr lang="en-US" dirty="0"/>
              <a:t>The progress variable is used to “mark” changes in domain length, since the progress variable is readily obtained from the simulation but we have not way of directly evaluating domain length in the simulation.</a:t>
            </a:r>
          </a:p>
          <a:p>
            <a:endParaRPr lang="en-US" dirty="0"/>
          </a:p>
          <a:p>
            <a:r>
              <a:rPr lang="en-US" dirty="0"/>
              <a:t>We desire a progress variable that is monotonic in L so that we can invert L(C) to obtain C.</a:t>
            </a:r>
          </a:p>
          <a:p>
            <a:endParaRPr lang="en-US" dirty="0"/>
          </a:p>
          <a:p>
            <a:r>
              <a:rPr lang="en-US" dirty="0"/>
              <a:t>Temperature is an obvious choice, but T is not monotonic in L.</a:t>
            </a:r>
          </a:p>
          <a:p>
            <a:r>
              <a:rPr lang="en-US" dirty="0"/>
              <a:t>C = the sum of mass fractions of H2, H2O, CO, and CO2 is monotonic in L.</a:t>
            </a:r>
          </a:p>
          <a:p>
            <a:endParaRPr lang="en-US" dirty="0"/>
          </a:p>
          <a:p>
            <a:r>
              <a:rPr lang="en-US" dirty="0"/>
              <a:t>C=CO+CO2 works (but the pinch is tighter).</a:t>
            </a:r>
          </a:p>
          <a:p>
            <a:r>
              <a:rPr lang="en-US" dirty="0"/>
              <a:t>C =CO2+H2O, CO+H2, H2+H2O are not monotonic (strongly so)</a:t>
            </a:r>
          </a:p>
          <a:p>
            <a:endParaRPr lang="en-US" dirty="0"/>
          </a:p>
        </p:txBody>
      </p:sp>
      <p:sp>
        <p:nvSpPr>
          <p:cNvPr id="4" name="Slide Number Placeholder 3"/>
          <p:cNvSpPr>
            <a:spLocks noGrp="1"/>
          </p:cNvSpPr>
          <p:nvPr>
            <p:ph type="sldNum" sz="quarter" idx="5"/>
          </p:nvPr>
        </p:nvSpPr>
        <p:spPr/>
        <p:txBody>
          <a:bodyPr/>
          <a:lstStyle/>
          <a:p>
            <a:fld id="{682B721C-F18D-4AA3-973B-E26DD52F47DA}" type="slidenum">
              <a:rPr lang="en-US" smtClean="0"/>
              <a:t>5</a:t>
            </a:fld>
            <a:endParaRPr lang="en-US"/>
          </a:p>
        </p:txBody>
      </p:sp>
    </p:spTree>
    <p:extLst>
      <p:ext uri="{BB962C8B-B14F-4D97-AF65-F5344CB8AC3E}">
        <p14:creationId xmlns:p14="http://schemas.microsoft.com/office/powerpoint/2010/main" val="11550789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noting that the next results are unsteady with radiative heat loss, starting with the steady result at the given length</a:t>
            </a:r>
          </a:p>
          <a:p>
            <a:endParaRPr lang="en-US" dirty="0"/>
          </a:p>
        </p:txBody>
      </p:sp>
      <p:sp>
        <p:nvSpPr>
          <p:cNvPr id="4" name="Slide Number Placeholder 3"/>
          <p:cNvSpPr>
            <a:spLocks noGrp="1"/>
          </p:cNvSpPr>
          <p:nvPr>
            <p:ph type="sldNum" sz="quarter" idx="5"/>
          </p:nvPr>
        </p:nvSpPr>
        <p:spPr/>
        <p:txBody>
          <a:bodyPr/>
          <a:lstStyle/>
          <a:p>
            <a:fld id="{682B721C-F18D-4AA3-973B-E26DD52F47DA}" type="slidenum">
              <a:rPr lang="en-US" smtClean="0"/>
              <a:t>6</a:t>
            </a:fld>
            <a:endParaRPr lang="en-US"/>
          </a:p>
        </p:txBody>
      </p:sp>
    </p:spTree>
    <p:extLst>
      <p:ext uri="{BB962C8B-B14F-4D97-AF65-F5344CB8AC3E}">
        <p14:creationId xmlns:p14="http://schemas.microsoft.com/office/powerpoint/2010/main" val="33510233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Carry the variation to </a:t>
            </a:r>
            <a:r>
              <a:rPr lang="en-US" dirty="0" err="1"/>
              <a:t>L_extinction</a:t>
            </a:r>
            <a:r>
              <a:rPr lang="en-US" dirty="0"/>
              <a:t>, then run unsteady through extinction adiabatically.</a:t>
            </a:r>
          </a:p>
          <a:p>
            <a:r>
              <a:rPr lang="en-US" dirty="0"/>
              <a:t>Use nominally uniform differences between peak temperature values.</a:t>
            </a:r>
          </a:p>
          <a:p>
            <a:r>
              <a:rPr lang="en-US" dirty="0"/>
              <a:t>(This does not produce uniform values in progress variable C, which could be done instead, but the interpolator allows for nonuniform spacing.)</a:t>
            </a:r>
          </a:p>
          <a:p>
            <a:endParaRPr lang="en-US" dirty="0"/>
          </a:p>
          <a:p>
            <a:r>
              <a:rPr lang="en-US" dirty="0"/>
              <a:t>NOTE: all of these curves are adiabatic, but have strong variations on progress variable.</a:t>
            </a:r>
          </a:p>
          <a:p>
            <a:endParaRPr lang="en-US" dirty="0"/>
          </a:p>
        </p:txBody>
      </p:sp>
      <p:sp>
        <p:nvSpPr>
          <p:cNvPr id="4" name="Slide Number Placeholder 3"/>
          <p:cNvSpPr>
            <a:spLocks noGrp="1"/>
          </p:cNvSpPr>
          <p:nvPr>
            <p:ph type="sldNum" sz="quarter" idx="5"/>
          </p:nvPr>
        </p:nvSpPr>
        <p:spPr/>
        <p:txBody>
          <a:bodyPr/>
          <a:lstStyle/>
          <a:p>
            <a:fld id="{682B721C-F18D-4AA3-973B-E26DD52F47DA}" type="slidenum">
              <a:rPr lang="en-US" smtClean="0"/>
              <a:t>7</a:t>
            </a:fld>
            <a:endParaRPr lang="en-US"/>
          </a:p>
        </p:txBody>
      </p:sp>
    </p:spTree>
    <p:extLst>
      <p:ext uri="{BB962C8B-B14F-4D97-AF65-F5344CB8AC3E}">
        <p14:creationId xmlns:p14="http://schemas.microsoft.com/office/powerpoint/2010/main" val="19931474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Unsteady with radiative heat loss:</a:t>
            </a:r>
          </a:p>
          <a:p>
            <a:endParaRPr lang="en-US" dirty="0"/>
          </a:p>
          <a:p>
            <a:r>
              <a:rPr lang="en-US" dirty="0"/>
              <a:t>Large L: long residence time for radiation, large radiative losses, resulting in extinction</a:t>
            </a:r>
          </a:p>
          <a:p>
            <a:r>
              <a:rPr lang="en-US" dirty="0"/>
              <a:t>Medium L: medium residence time for radiation, steady state burning flame is reached, but large high heat losses</a:t>
            </a:r>
          </a:p>
          <a:p>
            <a:r>
              <a:rPr lang="en-US" dirty="0"/>
              <a:t>Low L: short residence time for radiation, steady burning solution with little heat loss</a:t>
            </a:r>
          </a:p>
          <a:p>
            <a:r>
              <a:rPr lang="en-US" dirty="0"/>
              <a:t>Critical L: short residence time but its at the limit of extinction and blows out with just a bit of heat loss</a:t>
            </a:r>
          </a:p>
          <a:p>
            <a:endParaRPr lang="en-US" dirty="0"/>
          </a:p>
          <a:p>
            <a:r>
              <a:rPr lang="en-US" dirty="0"/>
              <a:t>NOTE: </a:t>
            </a:r>
          </a:p>
          <a:p>
            <a:r>
              <a:rPr lang="en-US" dirty="0"/>
              <a:t>the critical L for extinction based on strain but adiabatic is 1.35mm. </a:t>
            </a:r>
          </a:p>
          <a:p>
            <a:r>
              <a:rPr lang="en-US" dirty="0"/>
              <a:t>L=1.37 mm gives a steady burning adiabatic solution, but blows out with heat loss.</a:t>
            </a:r>
          </a:p>
          <a:p>
            <a:r>
              <a:rPr lang="en-US" dirty="0"/>
              <a:t>So, bot Large and Small L have similar behavior (blowout), but for different reasons: </a:t>
            </a:r>
          </a:p>
          <a:p>
            <a:r>
              <a:rPr lang="en-US" dirty="0"/>
              <a:t>	Large because there is time for lots of loss, which extinguishes</a:t>
            </a:r>
          </a:p>
          <a:p>
            <a:r>
              <a:rPr lang="en-US" dirty="0"/>
              <a:t>	Small because the flame is unstable and loss pushes it over the edge of extinction.</a:t>
            </a:r>
          </a:p>
          <a:p>
            <a:endParaRPr lang="en-US" dirty="0"/>
          </a:p>
          <a:p>
            <a:r>
              <a:rPr lang="en-US" dirty="0"/>
              <a:t>These complex phenomena are difficult to capture accurately in a table, hence the two dimensions of L and t (C and H).</a:t>
            </a:r>
          </a:p>
          <a:p>
            <a:r>
              <a:rPr lang="en-US" dirty="0"/>
              <a:t>This results in a nonlinear table though, which might not be </a:t>
            </a:r>
            <a:r>
              <a:rPr lang="en-US" dirty="0" err="1"/>
              <a:t>invertable</a:t>
            </a:r>
            <a:r>
              <a:rPr lang="en-US" dirty="0"/>
              <a:t> in the mathematical sense, though solutions can be found.</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82B721C-F18D-4AA3-973B-E26DD52F47DA}" type="slidenum">
              <a:rPr lang="en-US" smtClean="0"/>
              <a:t>8</a:t>
            </a:fld>
            <a:endParaRPr lang="en-US"/>
          </a:p>
        </p:txBody>
      </p:sp>
    </p:spTree>
    <p:extLst>
      <p:ext uri="{BB962C8B-B14F-4D97-AF65-F5344CB8AC3E}">
        <p14:creationId xmlns:p14="http://schemas.microsoft.com/office/powerpoint/2010/main" val="3024154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Convolve all variables over the beta PDF.</a:t>
            </a:r>
          </a:p>
          <a:p>
            <a:r>
              <a:rPr lang="en-US" dirty="0"/>
              <a:t>Here, plotting the mean T versus mean mixture fraction for six values of the normalized variance.</a:t>
            </a:r>
          </a:p>
          <a:p>
            <a:r>
              <a:rPr lang="en-US" dirty="0"/>
              <a:t>Because the max variance depends on the mixture fraction, at each mixture fraction we are using the same fraction of the max variance.</a:t>
            </a:r>
          </a:p>
          <a:p>
            <a:endParaRPr lang="en-US" dirty="0"/>
          </a:p>
          <a:p>
            <a:r>
              <a:rPr lang="en-US" dirty="0"/>
              <a:t>Note that as variance increases, the temperature decreases, limited by the bounding values at mixture fraction = 0 and 1.</a:t>
            </a:r>
          </a:p>
          <a:p>
            <a:r>
              <a:rPr lang="en-US" dirty="0"/>
              <a:t>At zero variance we simply have the values from the laminar flame simulation. </a:t>
            </a:r>
          </a:p>
          <a:p>
            <a:r>
              <a:rPr lang="en-US" dirty="0"/>
              <a:t>At max variance we have a mean-mixture-fraction weighted average of the values at mixf = 0 and 1.</a:t>
            </a:r>
          </a:p>
          <a:p>
            <a:endParaRPr lang="en-US" dirty="0"/>
          </a:p>
          <a:p>
            <a:r>
              <a:rPr lang="en-US" dirty="0"/>
              <a:t>The plot adds a third dimension of variance to the existing L and t grid. The fourth dimension is the mixture fraction coordinate in each ”box” of the now 3D (cubic) table.</a:t>
            </a:r>
          </a:p>
          <a:p>
            <a:endParaRPr lang="en-US" dirty="0"/>
          </a:p>
        </p:txBody>
      </p:sp>
      <p:sp>
        <p:nvSpPr>
          <p:cNvPr id="4" name="Slide Number Placeholder 3"/>
          <p:cNvSpPr>
            <a:spLocks noGrp="1"/>
          </p:cNvSpPr>
          <p:nvPr>
            <p:ph type="sldNum" sz="quarter" idx="5"/>
          </p:nvPr>
        </p:nvSpPr>
        <p:spPr/>
        <p:txBody>
          <a:bodyPr/>
          <a:lstStyle/>
          <a:p>
            <a:fld id="{682B721C-F18D-4AA3-973B-E26DD52F47DA}" type="slidenum">
              <a:rPr lang="en-US" smtClean="0"/>
              <a:t>9</a:t>
            </a:fld>
            <a:endParaRPr lang="en-US"/>
          </a:p>
        </p:txBody>
      </p:sp>
    </p:spTree>
    <p:extLst>
      <p:ext uri="{BB962C8B-B14F-4D97-AF65-F5344CB8AC3E}">
        <p14:creationId xmlns:p14="http://schemas.microsoft.com/office/powerpoint/2010/main" val="37762678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A275A3-80BA-FF4D-B2F0-9ADACEF8C7B6}"/>
              </a:ext>
            </a:extLst>
          </p:cNvPr>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8DA1FE73-596B-AD41-AD87-173E0500F85C}"/>
              </a:ext>
            </a:extLst>
          </p:cNvPr>
          <p:cNvSpPr/>
          <p:nvPr/>
        </p:nvSpPr>
        <p:spPr>
          <a:xfrm>
            <a:off x="0" y="0"/>
            <a:ext cx="12192000" cy="6858000"/>
          </a:xfrm>
          <a:prstGeom prst="rect">
            <a:avLst/>
          </a:prstGeom>
          <a:solidFill>
            <a:srgbClr val="2258B2">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8952449E-D9B1-7A49-AA56-BB14D63C56F3}"/>
              </a:ext>
            </a:extLst>
          </p:cNvPr>
          <p:cNvPicPr>
            <a:picLocks noChangeAspect="1"/>
          </p:cNvPicPr>
          <p:nvPr/>
        </p:nvPicPr>
        <p:blipFill>
          <a:blip r:embed="rId3"/>
          <a:stretch>
            <a:fillRect/>
          </a:stretch>
        </p:blipFill>
        <p:spPr>
          <a:xfrm>
            <a:off x="4930833" y="5797881"/>
            <a:ext cx="2330334" cy="301923"/>
          </a:xfrm>
          <a:prstGeom prst="rect">
            <a:avLst/>
          </a:prstGeom>
        </p:spPr>
      </p:pic>
      <p:sp>
        <p:nvSpPr>
          <p:cNvPr id="2" name="Title 1">
            <a:extLst>
              <a:ext uri="{FF2B5EF4-FFF2-40B4-BE49-F238E27FC236}">
                <a16:creationId xmlns:a16="http://schemas.microsoft.com/office/drawing/2014/main" id="{C32D20EF-1962-CD49-AA67-CF41627439E0}"/>
              </a:ext>
            </a:extLst>
          </p:cNvPr>
          <p:cNvSpPr>
            <a:spLocks noGrp="1"/>
          </p:cNvSpPr>
          <p:nvPr>
            <p:ph type="ctrTitle"/>
          </p:nvPr>
        </p:nvSpPr>
        <p:spPr>
          <a:xfrm>
            <a:off x="1524000" y="1122363"/>
            <a:ext cx="9144000" cy="2387600"/>
          </a:xfrm>
          <a:prstGeom prst="rect">
            <a:avLst/>
          </a:prstGeom>
        </p:spPr>
        <p:txBody>
          <a:bodyPr anchor="b"/>
          <a:lstStyle>
            <a:lvl1pPr algn="ctr">
              <a:defRPr sz="6000" b="1" i="0">
                <a:solidFill>
                  <a:schemeClr val="bg1"/>
                </a:solidFill>
                <a:latin typeface="Rockwell" panose="02060603020205020403" pitchFamily="18" charset="77"/>
                <a:ea typeface="Helvetica Neue" panose="02000503000000020004" pitchFamily="2" charset="0"/>
                <a:cs typeface="Helvetica Neue" panose="02000503000000020004" pitchFamily="2"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E8E9F87-CBB7-9847-BA21-92C0D7001FF0}"/>
              </a:ext>
            </a:extLst>
          </p:cNvPr>
          <p:cNvSpPr>
            <a:spLocks noGrp="1"/>
          </p:cNvSpPr>
          <p:nvPr>
            <p:ph type="subTitle" idx="1"/>
          </p:nvPr>
        </p:nvSpPr>
        <p:spPr>
          <a:xfrm>
            <a:off x="1524000" y="3602038"/>
            <a:ext cx="9144000" cy="1655762"/>
          </a:xfrm>
        </p:spPr>
        <p:txBody>
          <a:bodyPr/>
          <a:lstStyle>
            <a:lvl1pPr marL="0" indent="0" algn="ctr">
              <a:buNone/>
              <a:defRPr sz="2400" b="0" i="0">
                <a:solidFill>
                  <a:schemeClr val="bg1"/>
                </a:solidFill>
                <a:latin typeface="Helvetica"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6429520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hoto and Text Block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76BEF4-28C1-3747-84FB-43794789E153}"/>
              </a:ext>
            </a:extLst>
          </p:cNvPr>
          <p:cNvSpPr>
            <a:spLocks noGrp="1"/>
          </p:cNvSpPr>
          <p:nvPr>
            <p:ph idx="1"/>
          </p:nvPr>
        </p:nvSpPr>
        <p:spPr>
          <a:xfrm>
            <a:off x="8972386" y="4015417"/>
            <a:ext cx="2445687" cy="2445126"/>
          </a:xfrm>
        </p:spPr>
        <p:txBody>
          <a:bodyPr>
            <a:normAutofit/>
          </a:bodyPr>
          <a:lstStyle>
            <a:lvl1pPr marL="0" indent="0">
              <a:buFont typeface="Arial" panose="020B0604020202020204" pitchFamily="34" charset="0"/>
              <a:buNone/>
              <a:defRPr sz="2000" i="1"/>
            </a:lvl1pPr>
          </a:lstStyle>
          <a:p>
            <a:pPr lvl="0"/>
            <a:r>
              <a:rPr lang="en-US"/>
              <a:t>Click to edit Master text styles</a:t>
            </a:r>
          </a:p>
        </p:txBody>
      </p:sp>
      <p:sp>
        <p:nvSpPr>
          <p:cNvPr id="8" name="Picture Placeholder 2">
            <a:extLst>
              <a:ext uri="{FF2B5EF4-FFF2-40B4-BE49-F238E27FC236}">
                <a16:creationId xmlns:a16="http://schemas.microsoft.com/office/drawing/2014/main" id="{2BB6C04E-D7A0-364D-B60E-D99B41B785DA}"/>
              </a:ext>
            </a:extLst>
          </p:cNvPr>
          <p:cNvSpPr>
            <a:spLocks noGrp="1"/>
          </p:cNvSpPr>
          <p:nvPr>
            <p:ph type="pic" idx="14"/>
          </p:nvPr>
        </p:nvSpPr>
        <p:spPr>
          <a:xfrm>
            <a:off x="8972386" y="1300166"/>
            <a:ext cx="2445687" cy="244512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Content Placeholder 2">
            <a:extLst>
              <a:ext uri="{FF2B5EF4-FFF2-40B4-BE49-F238E27FC236}">
                <a16:creationId xmlns:a16="http://schemas.microsoft.com/office/drawing/2014/main" id="{A816C9E5-C229-134F-905F-D94A08E6D2CE}"/>
              </a:ext>
            </a:extLst>
          </p:cNvPr>
          <p:cNvSpPr>
            <a:spLocks noGrp="1"/>
          </p:cNvSpPr>
          <p:nvPr>
            <p:ph idx="15"/>
          </p:nvPr>
        </p:nvSpPr>
        <p:spPr>
          <a:xfrm>
            <a:off x="6213280" y="1300167"/>
            <a:ext cx="2445687" cy="2445126"/>
          </a:xfrm>
        </p:spPr>
        <p:txBody>
          <a:bodyPr>
            <a:normAutofit/>
          </a:bodyPr>
          <a:lstStyle>
            <a:lvl1pPr marL="0" indent="0">
              <a:buFont typeface="Arial" panose="020B0604020202020204" pitchFamily="34" charset="0"/>
              <a:buNone/>
              <a:defRPr sz="2000" i="1"/>
            </a:lvl1pPr>
          </a:lstStyle>
          <a:p>
            <a:pPr lvl="0"/>
            <a:r>
              <a:rPr lang="en-US"/>
              <a:t>Click to edit Master text styles</a:t>
            </a:r>
          </a:p>
        </p:txBody>
      </p:sp>
      <p:sp>
        <p:nvSpPr>
          <p:cNvPr id="11" name="Picture Placeholder 2">
            <a:extLst>
              <a:ext uri="{FF2B5EF4-FFF2-40B4-BE49-F238E27FC236}">
                <a16:creationId xmlns:a16="http://schemas.microsoft.com/office/drawing/2014/main" id="{E4179027-9FAC-B047-8C74-D7D66490D086}"/>
              </a:ext>
            </a:extLst>
          </p:cNvPr>
          <p:cNvSpPr>
            <a:spLocks noGrp="1"/>
          </p:cNvSpPr>
          <p:nvPr>
            <p:ph type="pic" idx="16"/>
          </p:nvPr>
        </p:nvSpPr>
        <p:spPr>
          <a:xfrm>
            <a:off x="6213281" y="4015416"/>
            <a:ext cx="2445687" cy="244512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2" name="Content Placeholder 2">
            <a:extLst>
              <a:ext uri="{FF2B5EF4-FFF2-40B4-BE49-F238E27FC236}">
                <a16:creationId xmlns:a16="http://schemas.microsoft.com/office/drawing/2014/main" id="{43590809-BCCD-EE4C-8E5B-84E2AC997500}"/>
              </a:ext>
            </a:extLst>
          </p:cNvPr>
          <p:cNvSpPr>
            <a:spLocks noGrp="1"/>
          </p:cNvSpPr>
          <p:nvPr>
            <p:ph idx="17"/>
          </p:nvPr>
        </p:nvSpPr>
        <p:spPr>
          <a:xfrm>
            <a:off x="3454177" y="4015417"/>
            <a:ext cx="2445687" cy="2445126"/>
          </a:xfrm>
        </p:spPr>
        <p:txBody>
          <a:bodyPr>
            <a:normAutofit/>
          </a:bodyPr>
          <a:lstStyle>
            <a:lvl1pPr marL="0" indent="0">
              <a:buFont typeface="Arial" panose="020B0604020202020204" pitchFamily="34" charset="0"/>
              <a:buNone/>
              <a:defRPr sz="2000" i="1"/>
            </a:lvl1pPr>
          </a:lstStyle>
          <a:p>
            <a:pPr lvl="0"/>
            <a:r>
              <a:rPr lang="en-US"/>
              <a:t>Click to edit Master text styles</a:t>
            </a:r>
          </a:p>
        </p:txBody>
      </p:sp>
      <p:sp>
        <p:nvSpPr>
          <p:cNvPr id="13" name="Picture Placeholder 2">
            <a:extLst>
              <a:ext uri="{FF2B5EF4-FFF2-40B4-BE49-F238E27FC236}">
                <a16:creationId xmlns:a16="http://schemas.microsoft.com/office/drawing/2014/main" id="{C90BFEE2-18A2-7544-94B6-C8991E089ADE}"/>
              </a:ext>
            </a:extLst>
          </p:cNvPr>
          <p:cNvSpPr>
            <a:spLocks noGrp="1"/>
          </p:cNvSpPr>
          <p:nvPr>
            <p:ph type="pic" idx="18"/>
          </p:nvPr>
        </p:nvSpPr>
        <p:spPr>
          <a:xfrm>
            <a:off x="3454177" y="1304021"/>
            <a:ext cx="2445687" cy="244512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4" name="Content Placeholder 2">
            <a:extLst>
              <a:ext uri="{FF2B5EF4-FFF2-40B4-BE49-F238E27FC236}">
                <a16:creationId xmlns:a16="http://schemas.microsoft.com/office/drawing/2014/main" id="{D949371E-EE33-3C44-9213-517804CFBC64}"/>
              </a:ext>
            </a:extLst>
          </p:cNvPr>
          <p:cNvSpPr>
            <a:spLocks noGrp="1"/>
          </p:cNvSpPr>
          <p:nvPr>
            <p:ph idx="19"/>
          </p:nvPr>
        </p:nvSpPr>
        <p:spPr>
          <a:xfrm>
            <a:off x="695072" y="1300167"/>
            <a:ext cx="2445687" cy="2445126"/>
          </a:xfrm>
        </p:spPr>
        <p:txBody>
          <a:bodyPr>
            <a:normAutofit/>
          </a:bodyPr>
          <a:lstStyle>
            <a:lvl1pPr marL="0" indent="0">
              <a:buFont typeface="Arial" panose="020B0604020202020204" pitchFamily="34" charset="0"/>
              <a:buNone/>
              <a:defRPr sz="2000" i="1">
                <a:solidFill>
                  <a:srgbClr val="59595C"/>
                </a:solidFill>
              </a:defRPr>
            </a:lvl1pPr>
          </a:lstStyle>
          <a:p>
            <a:pPr lvl="0"/>
            <a:r>
              <a:rPr lang="en-US"/>
              <a:t>Click to edit Master text styles</a:t>
            </a:r>
          </a:p>
        </p:txBody>
      </p:sp>
      <p:sp>
        <p:nvSpPr>
          <p:cNvPr id="15" name="Picture Placeholder 2">
            <a:extLst>
              <a:ext uri="{FF2B5EF4-FFF2-40B4-BE49-F238E27FC236}">
                <a16:creationId xmlns:a16="http://schemas.microsoft.com/office/drawing/2014/main" id="{18914321-C9E4-CA42-8280-147E984B7A35}"/>
              </a:ext>
            </a:extLst>
          </p:cNvPr>
          <p:cNvSpPr>
            <a:spLocks noGrp="1"/>
          </p:cNvSpPr>
          <p:nvPr>
            <p:ph type="pic" idx="20"/>
          </p:nvPr>
        </p:nvSpPr>
        <p:spPr>
          <a:xfrm>
            <a:off x="695072" y="4015418"/>
            <a:ext cx="2445687" cy="244512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6" name="Title Placeholder 1">
            <a:extLst>
              <a:ext uri="{FF2B5EF4-FFF2-40B4-BE49-F238E27FC236}">
                <a16:creationId xmlns:a16="http://schemas.microsoft.com/office/drawing/2014/main" id="{A15F1DA7-8459-404F-87CE-F27AE934D6BA}"/>
              </a:ext>
            </a:extLst>
          </p:cNvPr>
          <p:cNvSpPr>
            <a:spLocks noGrp="1"/>
          </p:cNvSpPr>
          <p:nvPr>
            <p:ph type="title"/>
          </p:nvPr>
        </p:nvSpPr>
        <p:spPr>
          <a:xfrm>
            <a:off x="838200" y="277662"/>
            <a:ext cx="8114969" cy="557226"/>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3545104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A3A7F-2389-944A-B81C-6920AA1A521A}"/>
              </a:ext>
            </a:extLst>
          </p:cNvPr>
          <p:cNvSpPr>
            <a:spLocks noGrp="1"/>
          </p:cNvSpPr>
          <p:nvPr>
            <p:ph type="title"/>
          </p:nvPr>
        </p:nvSpPr>
        <p:spPr>
          <a:xfrm>
            <a:off x="831850" y="1709738"/>
            <a:ext cx="10515600" cy="2852737"/>
          </a:xfrm>
          <a:prstGeom prst="rect">
            <a:avLst/>
          </a:prstGeom>
        </p:spPr>
        <p:txBody>
          <a:bodyPr anchor="b"/>
          <a:lstStyle>
            <a:lvl1pPr>
              <a:defRPr sz="6000">
                <a:solidFill>
                  <a:srgbClr val="2258B2"/>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639265C-C7AA-B94D-B951-7E13DC8E548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85D634-9E10-0E4B-932C-A7740F9E28F1}"/>
              </a:ext>
            </a:extLst>
          </p:cNvPr>
          <p:cNvSpPr>
            <a:spLocks noGrp="1"/>
          </p:cNvSpPr>
          <p:nvPr>
            <p:ph type="dt" sz="half" idx="10"/>
          </p:nvPr>
        </p:nvSpPr>
        <p:spPr/>
        <p:txBody>
          <a:bodyPr/>
          <a:lstStyle/>
          <a:p>
            <a:fld id="{9C903A87-2269-EE4A-AAA2-349CEE4A908A}" type="datetimeFigureOut">
              <a:rPr lang="en-US" smtClean="0"/>
              <a:t>11/20/24</a:t>
            </a:fld>
            <a:endParaRPr lang="en-US"/>
          </a:p>
        </p:txBody>
      </p:sp>
      <p:sp>
        <p:nvSpPr>
          <p:cNvPr id="5" name="Footer Placeholder 4">
            <a:extLst>
              <a:ext uri="{FF2B5EF4-FFF2-40B4-BE49-F238E27FC236}">
                <a16:creationId xmlns:a16="http://schemas.microsoft.com/office/drawing/2014/main" id="{CF3F8A2B-7CD2-3341-84FE-8A580CE3C1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8D817F-663A-2C49-B731-3261956BDA1D}"/>
              </a:ext>
            </a:extLst>
          </p:cNvPr>
          <p:cNvSpPr>
            <a:spLocks noGrp="1"/>
          </p:cNvSpPr>
          <p:nvPr>
            <p:ph type="sldNum" sz="quarter" idx="12"/>
          </p:nvPr>
        </p:nvSpPr>
        <p:spPr/>
        <p:txBody>
          <a:bodyPr/>
          <a:lstStyle/>
          <a:p>
            <a:fld id="{37E9B189-EC3B-5448-8F48-F2E723284842}" type="slidenum">
              <a:rPr lang="en-US" smtClean="0"/>
              <a:t>‹#›</a:t>
            </a:fld>
            <a:endParaRPr lang="en-US"/>
          </a:p>
        </p:txBody>
      </p:sp>
    </p:spTree>
    <p:extLst>
      <p:ext uri="{BB962C8B-B14F-4D97-AF65-F5344CB8AC3E}">
        <p14:creationId xmlns:p14="http://schemas.microsoft.com/office/powerpoint/2010/main" val="19252658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004BAE-DA31-FC4B-AF75-B9E30F22612B}"/>
              </a:ext>
            </a:extLst>
          </p:cNvPr>
          <p:cNvSpPr>
            <a:spLocks noGrp="1"/>
          </p:cNvSpPr>
          <p:nvPr>
            <p:ph sz="half" idx="1"/>
          </p:nvPr>
        </p:nvSpPr>
        <p:spPr>
          <a:xfrm>
            <a:off x="838200" y="1383527"/>
            <a:ext cx="5181600" cy="47934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705B4DE-663C-4D46-B492-4AB0DD4CF369}"/>
              </a:ext>
            </a:extLst>
          </p:cNvPr>
          <p:cNvSpPr>
            <a:spLocks noGrp="1"/>
          </p:cNvSpPr>
          <p:nvPr>
            <p:ph sz="half" idx="2"/>
          </p:nvPr>
        </p:nvSpPr>
        <p:spPr>
          <a:xfrm>
            <a:off x="6172200" y="1383527"/>
            <a:ext cx="5181600" cy="47934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5134028-1E1C-1D46-B1C5-4472A6F5D3B3}"/>
              </a:ext>
            </a:extLst>
          </p:cNvPr>
          <p:cNvSpPr>
            <a:spLocks noGrp="1"/>
          </p:cNvSpPr>
          <p:nvPr>
            <p:ph type="dt" sz="half" idx="10"/>
          </p:nvPr>
        </p:nvSpPr>
        <p:spPr/>
        <p:txBody>
          <a:bodyPr/>
          <a:lstStyle/>
          <a:p>
            <a:fld id="{9C903A87-2269-EE4A-AAA2-349CEE4A908A}" type="datetimeFigureOut">
              <a:rPr lang="en-US" smtClean="0"/>
              <a:t>11/20/24</a:t>
            </a:fld>
            <a:endParaRPr lang="en-US"/>
          </a:p>
        </p:txBody>
      </p:sp>
      <p:sp>
        <p:nvSpPr>
          <p:cNvPr id="6" name="Footer Placeholder 5">
            <a:extLst>
              <a:ext uri="{FF2B5EF4-FFF2-40B4-BE49-F238E27FC236}">
                <a16:creationId xmlns:a16="http://schemas.microsoft.com/office/drawing/2014/main" id="{A93D164F-13F7-0A4D-A000-5F5AA09872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06F37C-9CEA-E245-8318-BBCC836A728F}"/>
              </a:ext>
            </a:extLst>
          </p:cNvPr>
          <p:cNvSpPr>
            <a:spLocks noGrp="1"/>
          </p:cNvSpPr>
          <p:nvPr>
            <p:ph type="sldNum" sz="quarter" idx="12"/>
          </p:nvPr>
        </p:nvSpPr>
        <p:spPr/>
        <p:txBody>
          <a:bodyPr/>
          <a:lstStyle/>
          <a:p>
            <a:fld id="{37E9B189-EC3B-5448-8F48-F2E723284842}" type="slidenum">
              <a:rPr lang="en-US" smtClean="0"/>
              <a:t>‹#›</a:t>
            </a:fld>
            <a:endParaRPr lang="en-US"/>
          </a:p>
        </p:txBody>
      </p:sp>
      <p:sp>
        <p:nvSpPr>
          <p:cNvPr id="8" name="Title Placeholder 1">
            <a:extLst>
              <a:ext uri="{FF2B5EF4-FFF2-40B4-BE49-F238E27FC236}">
                <a16:creationId xmlns:a16="http://schemas.microsoft.com/office/drawing/2014/main" id="{57AC4B16-4357-FE4E-AF1F-FDD7F220C72B}"/>
              </a:ext>
            </a:extLst>
          </p:cNvPr>
          <p:cNvSpPr>
            <a:spLocks noGrp="1"/>
          </p:cNvSpPr>
          <p:nvPr>
            <p:ph type="title"/>
          </p:nvPr>
        </p:nvSpPr>
        <p:spPr>
          <a:xfrm>
            <a:off x="838200" y="277662"/>
            <a:ext cx="8114969" cy="557226"/>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2559844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F778621-DBEB-A84E-9E75-AD448FE2A2BC}"/>
              </a:ext>
            </a:extLst>
          </p:cNvPr>
          <p:cNvSpPr>
            <a:spLocks noGrp="1"/>
          </p:cNvSpPr>
          <p:nvPr>
            <p:ph type="body" idx="1"/>
          </p:nvPr>
        </p:nvSpPr>
        <p:spPr>
          <a:xfrm>
            <a:off x="839788" y="1396227"/>
            <a:ext cx="5157787" cy="1108848"/>
          </a:xfrm>
        </p:spPr>
        <p:txBody>
          <a:bodyPr anchor="b"/>
          <a:lstStyle>
            <a:lvl1pPr marL="0" indent="0">
              <a:buNone/>
              <a:defRPr sz="2400" b="1">
                <a:solidFill>
                  <a:srgbClr val="2258B2"/>
                </a:solidFill>
                <a:latin typeface="Rockwell" panose="02060603020205020403" pitchFamily="18"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4E92D8E-6EF9-014D-AC83-0F2FF3BA03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5F5E64E-6CFF-DD4A-A073-E303F4CC3AF2}"/>
              </a:ext>
            </a:extLst>
          </p:cNvPr>
          <p:cNvSpPr>
            <a:spLocks noGrp="1"/>
          </p:cNvSpPr>
          <p:nvPr>
            <p:ph type="body" sz="quarter" idx="3"/>
          </p:nvPr>
        </p:nvSpPr>
        <p:spPr>
          <a:xfrm>
            <a:off x="6172200" y="1396227"/>
            <a:ext cx="5183188" cy="1108848"/>
          </a:xfrm>
        </p:spPr>
        <p:txBody>
          <a:bodyPr anchor="b"/>
          <a:lstStyle>
            <a:lvl1pPr marL="0" indent="0">
              <a:buNone/>
              <a:defRPr sz="2400" b="1">
                <a:solidFill>
                  <a:srgbClr val="2258B2"/>
                </a:solidFill>
                <a:latin typeface="Rockwell" panose="02060603020205020403" pitchFamily="18"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40ED102-6295-5249-A074-F75BD836A2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1DB5034-1496-0149-AD1B-5BBF33175E0E}"/>
              </a:ext>
            </a:extLst>
          </p:cNvPr>
          <p:cNvSpPr>
            <a:spLocks noGrp="1"/>
          </p:cNvSpPr>
          <p:nvPr>
            <p:ph type="dt" sz="half" idx="10"/>
          </p:nvPr>
        </p:nvSpPr>
        <p:spPr/>
        <p:txBody>
          <a:bodyPr/>
          <a:lstStyle/>
          <a:p>
            <a:fld id="{9C903A87-2269-EE4A-AAA2-349CEE4A908A}" type="datetimeFigureOut">
              <a:rPr lang="en-US" smtClean="0"/>
              <a:t>11/20/24</a:t>
            </a:fld>
            <a:endParaRPr lang="en-US"/>
          </a:p>
        </p:txBody>
      </p:sp>
      <p:sp>
        <p:nvSpPr>
          <p:cNvPr id="8" name="Footer Placeholder 7">
            <a:extLst>
              <a:ext uri="{FF2B5EF4-FFF2-40B4-BE49-F238E27FC236}">
                <a16:creationId xmlns:a16="http://schemas.microsoft.com/office/drawing/2014/main" id="{DE528B45-390C-1542-8288-36A6B703AF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72492F6-50C2-834F-89B7-872294D3BF65}"/>
              </a:ext>
            </a:extLst>
          </p:cNvPr>
          <p:cNvSpPr>
            <a:spLocks noGrp="1"/>
          </p:cNvSpPr>
          <p:nvPr>
            <p:ph type="sldNum" sz="quarter" idx="12"/>
          </p:nvPr>
        </p:nvSpPr>
        <p:spPr/>
        <p:txBody>
          <a:bodyPr/>
          <a:lstStyle/>
          <a:p>
            <a:fld id="{37E9B189-EC3B-5448-8F48-F2E723284842}" type="slidenum">
              <a:rPr lang="en-US" smtClean="0"/>
              <a:t>‹#›</a:t>
            </a:fld>
            <a:endParaRPr lang="en-US"/>
          </a:p>
        </p:txBody>
      </p:sp>
      <p:sp>
        <p:nvSpPr>
          <p:cNvPr id="10" name="Title Placeholder 1">
            <a:extLst>
              <a:ext uri="{FF2B5EF4-FFF2-40B4-BE49-F238E27FC236}">
                <a16:creationId xmlns:a16="http://schemas.microsoft.com/office/drawing/2014/main" id="{8CDFA808-D83B-794A-8326-281A517891CB}"/>
              </a:ext>
            </a:extLst>
          </p:cNvPr>
          <p:cNvSpPr>
            <a:spLocks noGrp="1"/>
          </p:cNvSpPr>
          <p:nvPr>
            <p:ph type="title"/>
          </p:nvPr>
        </p:nvSpPr>
        <p:spPr>
          <a:xfrm>
            <a:off x="838200" y="277662"/>
            <a:ext cx="8114969" cy="557226"/>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3198518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Content With Caption">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C1DB5034-1496-0149-AD1B-5BBF33175E0E}"/>
              </a:ext>
            </a:extLst>
          </p:cNvPr>
          <p:cNvSpPr>
            <a:spLocks noGrp="1"/>
          </p:cNvSpPr>
          <p:nvPr>
            <p:ph type="dt" sz="half" idx="10"/>
          </p:nvPr>
        </p:nvSpPr>
        <p:spPr/>
        <p:txBody>
          <a:bodyPr/>
          <a:lstStyle/>
          <a:p>
            <a:fld id="{9C903A87-2269-EE4A-AAA2-349CEE4A908A}" type="datetimeFigureOut">
              <a:rPr lang="en-US" smtClean="0"/>
              <a:t>11/20/24</a:t>
            </a:fld>
            <a:endParaRPr lang="en-US"/>
          </a:p>
        </p:txBody>
      </p:sp>
      <p:sp>
        <p:nvSpPr>
          <p:cNvPr id="8" name="Footer Placeholder 7">
            <a:extLst>
              <a:ext uri="{FF2B5EF4-FFF2-40B4-BE49-F238E27FC236}">
                <a16:creationId xmlns:a16="http://schemas.microsoft.com/office/drawing/2014/main" id="{DE528B45-390C-1542-8288-36A6B703AF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72492F6-50C2-834F-89B7-872294D3BF65}"/>
              </a:ext>
            </a:extLst>
          </p:cNvPr>
          <p:cNvSpPr>
            <a:spLocks noGrp="1"/>
          </p:cNvSpPr>
          <p:nvPr>
            <p:ph type="sldNum" sz="quarter" idx="12"/>
          </p:nvPr>
        </p:nvSpPr>
        <p:spPr/>
        <p:txBody>
          <a:bodyPr/>
          <a:lstStyle/>
          <a:p>
            <a:fld id="{37E9B189-EC3B-5448-8F48-F2E723284842}" type="slidenum">
              <a:rPr lang="en-US" smtClean="0"/>
              <a:t>‹#›</a:t>
            </a:fld>
            <a:endParaRPr lang="en-US"/>
          </a:p>
        </p:txBody>
      </p:sp>
      <p:sp>
        <p:nvSpPr>
          <p:cNvPr id="17" name="Text Placeholder 3">
            <a:extLst>
              <a:ext uri="{FF2B5EF4-FFF2-40B4-BE49-F238E27FC236}">
                <a16:creationId xmlns:a16="http://schemas.microsoft.com/office/drawing/2014/main" id="{E2F95F90-75A6-7049-8048-D1724D3C9EFB}"/>
              </a:ext>
            </a:extLst>
          </p:cNvPr>
          <p:cNvSpPr>
            <a:spLocks noGrp="1"/>
          </p:cNvSpPr>
          <p:nvPr>
            <p:ph type="body" sz="half" idx="2"/>
          </p:nvPr>
        </p:nvSpPr>
        <p:spPr>
          <a:xfrm>
            <a:off x="838200" y="2544761"/>
            <a:ext cx="3932237" cy="36322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6E5022C6-C075-2040-B2C9-63500C5E1E45}"/>
              </a:ext>
            </a:extLst>
          </p:cNvPr>
          <p:cNvSpPr>
            <a:spLocks noGrp="1"/>
          </p:cNvSpPr>
          <p:nvPr>
            <p:ph type="title"/>
          </p:nvPr>
        </p:nvSpPr>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C309509B-CA19-3048-BEB1-3E306D059D3E}"/>
              </a:ext>
            </a:extLst>
          </p:cNvPr>
          <p:cNvSpPr>
            <a:spLocks noGrp="1"/>
          </p:cNvSpPr>
          <p:nvPr>
            <p:ph type="body" sz="quarter" idx="13"/>
          </p:nvPr>
        </p:nvSpPr>
        <p:spPr>
          <a:xfrm>
            <a:off x="838200" y="1383527"/>
            <a:ext cx="3932238" cy="1161234"/>
          </a:xfrm>
        </p:spPr>
        <p:txBody>
          <a:bodyPr anchor="b">
            <a:normAutofit/>
          </a:bodyPr>
          <a:lstStyle>
            <a:lvl1pPr marL="0" indent="0">
              <a:buNone/>
              <a:defRPr sz="2400" b="1" i="0">
                <a:solidFill>
                  <a:srgbClr val="2258B2"/>
                </a:solidFill>
                <a:latin typeface="Rockwell" panose="02060603020205020403" pitchFamily="18" charset="77"/>
                <a:ea typeface="Roboto Slab" pitchFamily="2" charset="0"/>
              </a:defRPr>
            </a:lvl1pPr>
          </a:lstStyle>
          <a:p>
            <a:pPr lvl="0"/>
            <a:r>
              <a:rPr lang="en-US"/>
              <a:t>Click to edit Master text styles</a:t>
            </a:r>
          </a:p>
        </p:txBody>
      </p:sp>
      <p:sp>
        <p:nvSpPr>
          <p:cNvPr id="18" name="Content Placeholder 3">
            <a:extLst>
              <a:ext uri="{FF2B5EF4-FFF2-40B4-BE49-F238E27FC236}">
                <a16:creationId xmlns:a16="http://schemas.microsoft.com/office/drawing/2014/main" id="{104EEF9C-31B3-8E49-AE41-F5C8EEE49BD7}"/>
              </a:ext>
            </a:extLst>
          </p:cNvPr>
          <p:cNvSpPr>
            <a:spLocks noGrp="1"/>
          </p:cNvSpPr>
          <p:nvPr>
            <p:ph sz="half" idx="14"/>
          </p:nvPr>
        </p:nvSpPr>
        <p:spPr>
          <a:xfrm>
            <a:off x="5183187" y="1391408"/>
            <a:ext cx="6170613" cy="47934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385360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_Photo With Caption">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C1DB5034-1496-0149-AD1B-5BBF33175E0E}"/>
              </a:ext>
            </a:extLst>
          </p:cNvPr>
          <p:cNvSpPr>
            <a:spLocks noGrp="1"/>
          </p:cNvSpPr>
          <p:nvPr>
            <p:ph type="dt" sz="half" idx="10"/>
          </p:nvPr>
        </p:nvSpPr>
        <p:spPr/>
        <p:txBody>
          <a:bodyPr/>
          <a:lstStyle/>
          <a:p>
            <a:fld id="{9C903A87-2269-EE4A-AAA2-349CEE4A908A}" type="datetimeFigureOut">
              <a:rPr lang="en-US" smtClean="0"/>
              <a:t>11/20/24</a:t>
            </a:fld>
            <a:endParaRPr lang="en-US"/>
          </a:p>
        </p:txBody>
      </p:sp>
      <p:sp>
        <p:nvSpPr>
          <p:cNvPr id="8" name="Footer Placeholder 7">
            <a:extLst>
              <a:ext uri="{FF2B5EF4-FFF2-40B4-BE49-F238E27FC236}">
                <a16:creationId xmlns:a16="http://schemas.microsoft.com/office/drawing/2014/main" id="{DE528B45-390C-1542-8288-36A6B703AF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72492F6-50C2-834F-89B7-872294D3BF65}"/>
              </a:ext>
            </a:extLst>
          </p:cNvPr>
          <p:cNvSpPr>
            <a:spLocks noGrp="1"/>
          </p:cNvSpPr>
          <p:nvPr>
            <p:ph type="sldNum" sz="quarter" idx="12"/>
          </p:nvPr>
        </p:nvSpPr>
        <p:spPr/>
        <p:txBody>
          <a:bodyPr/>
          <a:lstStyle/>
          <a:p>
            <a:fld id="{37E9B189-EC3B-5448-8F48-F2E723284842}" type="slidenum">
              <a:rPr lang="en-US" smtClean="0"/>
              <a:t>‹#›</a:t>
            </a:fld>
            <a:endParaRPr lang="en-US"/>
          </a:p>
        </p:txBody>
      </p:sp>
      <p:sp>
        <p:nvSpPr>
          <p:cNvPr id="17" name="Text Placeholder 3">
            <a:extLst>
              <a:ext uri="{FF2B5EF4-FFF2-40B4-BE49-F238E27FC236}">
                <a16:creationId xmlns:a16="http://schemas.microsoft.com/office/drawing/2014/main" id="{E2F95F90-75A6-7049-8048-D1724D3C9EFB}"/>
              </a:ext>
            </a:extLst>
          </p:cNvPr>
          <p:cNvSpPr>
            <a:spLocks noGrp="1"/>
          </p:cNvSpPr>
          <p:nvPr>
            <p:ph type="body" sz="half" idx="2"/>
          </p:nvPr>
        </p:nvSpPr>
        <p:spPr>
          <a:xfrm>
            <a:off x="838200" y="2544761"/>
            <a:ext cx="3932237" cy="36322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6E5022C6-C075-2040-B2C9-63500C5E1E45}"/>
              </a:ext>
            </a:extLst>
          </p:cNvPr>
          <p:cNvSpPr>
            <a:spLocks noGrp="1"/>
          </p:cNvSpPr>
          <p:nvPr>
            <p:ph type="title"/>
          </p:nvPr>
        </p:nvSpPr>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C309509B-CA19-3048-BEB1-3E306D059D3E}"/>
              </a:ext>
            </a:extLst>
          </p:cNvPr>
          <p:cNvSpPr>
            <a:spLocks noGrp="1"/>
          </p:cNvSpPr>
          <p:nvPr>
            <p:ph type="body" sz="quarter" idx="13"/>
          </p:nvPr>
        </p:nvSpPr>
        <p:spPr>
          <a:xfrm>
            <a:off x="838200" y="1383527"/>
            <a:ext cx="3932238" cy="1161234"/>
          </a:xfrm>
        </p:spPr>
        <p:txBody>
          <a:bodyPr anchor="b">
            <a:normAutofit/>
          </a:bodyPr>
          <a:lstStyle>
            <a:lvl1pPr marL="0" indent="0">
              <a:buNone/>
              <a:defRPr sz="2400" b="1" i="0">
                <a:solidFill>
                  <a:srgbClr val="2258B2"/>
                </a:solidFill>
                <a:latin typeface="Rockwell" panose="02060603020205020403" pitchFamily="18" charset="77"/>
                <a:ea typeface="Roboto Slab" pitchFamily="2" charset="0"/>
              </a:defRPr>
            </a:lvl1pPr>
          </a:lstStyle>
          <a:p>
            <a:pPr lvl="0"/>
            <a:r>
              <a:rPr lang="en-US"/>
              <a:t>Click to edit Master text styles</a:t>
            </a:r>
          </a:p>
        </p:txBody>
      </p:sp>
      <p:sp>
        <p:nvSpPr>
          <p:cNvPr id="10" name="Picture Placeholder 2">
            <a:extLst>
              <a:ext uri="{FF2B5EF4-FFF2-40B4-BE49-F238E27FC236}">
                <a16:creationId xmlns:a16="http://schemas.microsoft.com/office/drawing/2014/main" id="{02561DF4-FEB1-314D-B970-781B73FEBE0D}"/>
              </a:ext>
            </a:extLst>
          </p:cNvPr>
          <p:cNvSpPr>
            <a:spLocks noGrp="1"/>
          </p:cNvSpPr>
          <p:nvPr>
            <p:ph type="pic" idx="20"/>
          </p:nvPr>
        </p:nvSpPr>
        <p:spPr>
          <a:xfrm>
            <a:off x="5183187" y="1383527"/>
            <a:ext cx="6170613" cy="4793435"/>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40213218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Left Column Title With Text">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2" name="Title Placeholder 1">
            <a:extLst>
              <a:ext uri="{FF2B5EF4-FFF2-40B4-BE49-F238E27FC236}">
                <a16:creationId xmlns:a16="http://schemas.microsoft.com/office/drawing/2014/main" id="{3BACE19A-9385-F74E-BBE0-06B5C5064F20}"/>
              </a:ext>
            </a:extLst>
          </p:cNvPr>
          <p:cNvSpPr>
            <a:spLocks noGrp="1"/>
          </p:cNvSpPr>
          <p:nvPr>
            <p:ph type="title"/>
          </p:nvPr>
        </p:nvSpPr>
        <p:spPr>
          <a:xfrm>
            <a:off x="626165" y="924337"/>
            <a:ext cx="2574235" cy="5019261"/>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0" name="Content Placeholder 3">
            <a:extLst>
              <a:ext uri="{FF2B5EF4-FFF2-40B4-BE49-F238E27FC236}">
                <a16:creationId xmlns:a16="http://schemas.microsoft.com/office/drawing/2014/main" id="{83EE6E23-ADFA-8946-973F-1ED0E6DC0C99}"/>
              </a:ext>
            </a:extLst>
          </p:cNvPr>
          <p:cNvSpPr>
            <a:spLocks noGrp="1"/>
          </p:cNvSpPr>
          <p:nvPr>
            <p:ph sz="half" idx="14"/>
          </p:nvPr>
        </p:nvSpPr>
        <p:spPr>
          <a:xfrm>
            <a:off x="4333458" y="924336"/>
            <a:ext cx="7020341" cy="50192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472503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_Left Column Title With 2 Column Text">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2" name="Title Placeholder 1">
            <a:extLst>
              <a:ext uri="{FF2B5EF4-FFF2-40B4-BE49-F238E27FC236}">
                <a16:creationId xmlns:a16="http://schemas.microsoft.com/office/drawing/2014/main" id="{3BACE19A-9385-F74E-BBE0-06B5C5064F20}"/>
              </a:ext>
            </a:extLst>
          </p:cNvPr>
          <p:cNvSpPr>
            <a:spLocks noGrp="1"/>
          </p:cNvSpPr>
          <p:nvPr>
            <p:ph type="title"/>
          </p:nvPr>
        </p:nvSpPr>
        <p:spPr>
          <a:xfrm>
            <a:off x="626165" y="924337"/>
            <a:ext cx="2574235" cy="5019261"/>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5" name="Google Shape;76;p12">
            <a:extLst>
              <a:ext uri="{FF2B5EF4-FFF2-40B4-BE49-F238E27FC236}">
                <a16:creationId xmlns:a16="http://schemas.microsoft.com/office/drawing/2014/main" id="{126B8C6F-A09C-584B-A1DA-445777AAFF11}"/>
              </a:ext>
            </a:extLst>
          </p:cNvPr>
          <p:cNvSpPr txBox="1">
            <a:spLocks noGrp="1"/>
          </p:cNvSpPr>
          <p:nvPr>
            <p:ph type="body" idx="10"/>
          </p:nvPr>
        </p:nvSpPr>
        <p:spPr>
          <a:xfrm>
            <a:off x="4333459" y="924336"/>
            <a:ext cx="3401191" cy="5019261"/>
          </a:xfrm>
          <a:prstGeom prst="rect">
            <a:avLst/>
          </a:prstGeom>
        </p:spPr>
        <p:txBody>
          <a:bodyPr spcFirstLastPara="1" wrap="square" lIns="91425" tIns="91425" rIns="91425" bIns="91425" anchor="t" anchorCtr="0">
            <a:normAutofit/>
          </a:bodyPr>
          <a:lstStyle>
            <a:lvl1pPr marL="457200" lvl="0" indent="-285750" rtl="0">
              <a:spcBef>
                <a:spcPts val="600"/>
              </a:spcBef>
              <a:spcAft>
                <a:spcPts val="0"/>
              </a:spcAft>
              <a:buSzPts val="900"/>
              <a:buChar char="▪"/>
              <a:defRPr sz="1600" b="0" i="0">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10" name="Google Shape;76;p12">
            <a:extLst>
              <a:ext uri="{FF2B5EF4-FFF2-40B4-BE49-F238E27FC236}">
                <a16:creationId xmlns:a16="http://schemas.microsoft.com/office/drawing/2014/main" id="{CEE1F136-9972-4E4E-B189-5B5A61F9113F}"/>
              </a:ext>
            </a:extLst>
          </p:cNvPr>
          <p:cNvSpPr txBox="1">
            <a:spLocks noGrp="1"/>
          </p:cNvSpPr>
          <p:nvPr>
            <p:ph type="body" idx="13"/>
          </p:nvPr>
        </p:nvSpPr>
        <p:spPr>
          <a:xfrm>
            <a:off x="7952609" y="924336"/>
            <a:ext cx="3401191" cy="5019261"/>
          </a:xfrm>
          <a:prstGeom prst="rect">
            <a:avLst/>
          </a:prstGeom>
        </p:spPr>
        <p:txBody>
          <a:bodyPr spcFirstLastPara="1" wrap="square" lIns="91425" tIns="91425" rIns="91425" bIns="91425" anchor="t" anchorCtr="0">
            <a:normAutofit/>
          </a:bodyPr>
          <a:lstStyle>
            <a:lvl1pPr marL="457200" lvl="0" indent="-285750" rtl="0">
              <a:spcBef>
                <a:spcPts val="600"/>
              </a:spcBef>
              <a:spcAft>
                <a:spcPts val="0"/>
              </a:spcAft>
              <a:buSzPts val="900"/>
              <a:buChar char="▪"/>
              <a:defRPr sz="1600" b="0" i="0">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Tree>
    <p:extLst>
      <p:ext uri="{BB962C8B-B14F-4D97-AF65-F5344CB8AC3E}">
        <p14:creationId xmlns:p14="http://schemas.microsoft.com/office/powerpoint/2010/main" val="27124694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_Left Column Title With Photo">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3890B968-1A4A-A549-AF24-1C1E8BDE95CE}"/>
              </a:ext>
            </a:extLst>
          </p:cNvPr>
          <p:cNvSpPr>
            <a:spLocks noGrp="1"/>
          </p:cNvSpPr>
          <p:nvPr>
            <p:ph type="pic" idx="1"/>
          </p:nvPr>
        </p:nvSpPr>
        <p:spPr>
          <a:xfrm>
            <a:off x="4333461" y="924338"/>
            <a:ext cx="7020339" cy="501926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Title Placeholder 1">
            <a:extLst>
              <a:ext uri="{FF2B5EF4-FFF2-40B4-BE49-F238E27FC236}">
                <a16:creationId xmlns:a16="http://schemas.microsoft.com/office/drawing/2014/main" id="{AF2D051D-66B5-1D45-803D-09CFBC81B64F}"/>
              </a:ext>
            </a:extLst>
          </p:cNvPr>
          <p:cNvSpPr>
            <a:spLocks noGrp="1"/>
          </p:cNvSpPr>
          <p:nvPr>
            <p:ph type="title"/>
          </p:nvPr>
        </p:nvSpPr>
        <p:spPr>
          <a:xfrm>
            <a:off x="626165" y="924337"/>
            <a:ext cx="2574235" cy="5019261"/>
          </a:xfrm>
          <a:prstGeom prst="rect">
            <a:avLst/>
          </a:prstGeom>
        </p:spPr>
        <p:txBody>
          <a:bodyPr vert="horz" lIns="91440" tIns="45720" rIns="91440" bIns="45720" rtlCol="0" anchor="t">
            <a:normAutofit/>
          </a:bodyPr>
          <a:lstStyle/>
          <a:p>
            <a:r>
              <a:rPr lang="en-US"/>
              <a:t>Click to edit Master title style</a:t>
            </a:r>
            <a:endParaRPr lang="en-US" dirty="0"/>
          </a:p>
        </p:txBody>
      </p:sp>
    </p:spTree>
    <p:extLst>
      <p:ext uri="{BB962C8B-B14F-4D97-AF65-F5344CB8AC3E}">
        <p14:creationId xmlns:p14="http://schemas.microsoft.com/office/powerpoint/2010/main" val="36159244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2_Place Your Own Title Image">
    <p:bg>
      <p:bgPr>
        <a:solidFill>
          <a:srgbClr val="2258B2"/>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9218AFA-5AD4-A446-A4BF-1944CD713D94}"/>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32D20EF-1962-CD49-AA67-CF41627439E0}"/>
              </a:ext>
            </a:extLst>
          </p:cNvPr>
          <p:cNvSpPr>
            <a:spLocks noGrp="1"/>
          </p:cNvSpPr>
          <p:nvPr>
            <p:ph type="ctrTitle"/>
          </p:nvPr>
        </p:nvSpPr>
        <p:spPr>
          <a:xfrm>
            <a:off x="1524000" y="1122363"/>
            <a:ext cx="9144000" cy="2387600"/>
          </a:xfrm>
          <a:prstGeom prst="rect">
            <a:avLst/>
          </a:prstGeom>
        </p:spPr>
        <p:txBody>
          <a:bodyPr anchor="b"/>
          <a:lstStyle>
            <a:lvl1pPr algn="ctr">
              <a:defRPr sz="6000" b="1" i="0">
                <a:solidFill>
                  <a:schemeClr val="bg1"/>
                </a:solidFill>
                <a:latin typeface="Rockwell" panose="02060603020205020403" pitchFamily="18" charset="77"/>
                <a:ea typeface="Roboto Slab" pitchFamily="2"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E8E9F87-CBB7-9847-BA21-92C0D7001FF0}"/>
              </a:ext>
            </a:extLst>
          </p:cNvPr>
          <p:cNvSpPr>
            <a:spLocks noGrp="1"/>
          </p:cNvSpPr>
          <p:nvPr>
            <p:ph type="subTitle" idx="1"/>
          </p:nvPr>
        </p:nvSpPr>
        <p:spPr>
          <a:xfrm>
            <a:off x="1524000" y="3602038"/>
            <a:ext cx="9144000" cy="1655762"/>
          </a:xfrm>
        </p:spPr>
        <p:txBody>
          <a:bodyPr/>
          <a:lstStyle>
            <a:lvl1pPr marL="0" indent="0" algn="ctr">
              <a:buNone/>
              <a:defRPr sz="2400" b="0" i="0">
                <a:solidFill>
                  <a:schemeClr val="bg1"/>
                </a:solidFill>
                <a:latin typeface="Helvetica" pitchFamily="2" charset="0"/>
                <a:ea typeface="Roboto"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5" name="Picture 4">
            <a:extLst>
              <a:ext uri="{FF2B5EF4-FFF2-40B4-BE49-F238E27FC236}">
                <a16:creationId xmlns:a16="http://schemas.microsoft.com/office/drawing/2014/main" id="{44869A77-1B60-514D-9F9E-05FC7C6C8C01}"/>
              </a:ext>
            </a:extLst>
          </p:cNvPr>
          <p:cNvPicPr>
            <a:picLocks noChangeAspect="1"/>
          </p:cNvPicPr>
          <p:nvPr/>
        </p:nvPicPr>
        <p:blipFill>
          <a:blip r:embed="rId3"/>
          <a:stretch>
            <a:fillRect/>
          </a:stretch>
        </p:blipFill>
        <p:spPr>
          <a:xfrm>
            <a:off x="4930833" y="5797881"/>
            <a:ext cx="2330334" cy="301923"/>
          </a:xfrm>
          <a:prstGeom prst="rect">
            <a:avLst/>
          </a:prstGeom>
        </p:spPr>
      </p:pic>
    </p:spTree>
    <p:extLst>
      <p:ext uri="{BB962C8B-B14F-4D97-AF65-F5344CB8AC3E}">
        <p14:creationId xmlns:p14="http://schemas.microsoft.com/office/powerpoint/2010/main" val="3923681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3_Plain Blue Title">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D20EF-1962-CD49-AA67-CF41627439E0}"/>
              </a:ext>
            </a:extLst>
          </p:cNvPr>
          <p:cNvSpPr>
            <a:spLocks noGrp="1"/>
          </p:cNvSpPr>
          <p:nvPr>
            <p:ph type="ctrTitle"/>
          </p:nvPr>
        </p:nvSpPr>
        <p:spPr>
          <a:xfrm>
            <a:off x="1524000" y="1122363"/>
            <a:ext cx="9144000" cy="2387600"/>
          </a:xfrm>
          <a:prstGeom prst="rect">
            <a:avLst/>
          </a:prstGeom>
        </p:spPr>
        <p:txBody>
          <a:bodyPr anchor="b"/>
          <a:lstStyle>
            <a:lvl1pPr algn="ctr">
              <a:defRPr sz="6000" b="1" i="0">
                <a:solidFill>
                  <a:schemeClr val="bg1"/>
                </a:solidFill>
                <a:latin typeface="Rockwell" panose="02060603020205020403" pitchFamily="18" charset="77"/>
                <a:ea typeface="Roboto Slab" pitchFamily="2"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E8E9F87-CBB7-9847-BA21-92C0D7001FF0}"/>
              </a:ext>
            </a:extLst>
          </p:cNvPr>
          <p:cNvSpPr>
            <a:spLocks noGrp="1"/>
          </p:cNvSpPr>
          <p:nvPr>
            <p:ph type="subTitle" idx="1"/>
          </p:nvPr>
        </p:nvSpPr>
        <p:spPr>
          <a:xfrm>
            <a:off x="1524000" y="3602038"/>
            <a:ext cx="9144000" cy="1655762"/>
          </a:xfrm>
        </p:spPr>
        <p:txBody>
          <a:bodyPr/>
          <a:lstStyle>
            <a:lvl1pPr marL="0" indent="0" algn="ctr">
              <a:buNone/>
              <a:defRPr sz="2400" b="0" i="0">
                <a:solidFill>
                  <a:schemeClr val="bg1"/>
                </a:solidFill>
                <a:latin typeface="Helvetica" pitchFamily="2" charset="0"/>
                <a:ea typeface="Open Sans" panose="020B0606030504020204" pitchFamily="34" charset="0"/>
                <a:cs typeface="Open Sans" panose="020B06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336062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4_White Title">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3799998-A8F5-6842-8392-D397B7FF9E31}"/>
              </a:ext>
            </a:extLst>
          </p:cNvPr>
          <p:cNvSpPr>
            <a:spLocks noGrp="1"/>
          </p:cNvSpPr>
          <p:nvPr>
            <p:ph type="ctrTitle"/>
          </p:nvPr>
        </p:nvSpPr>
        <p:spPr>
          <a:xfrm>
            <a:off x="1524000" y="1122363"/>
            <a:ext cx="9144000" cy="2387600"/>
          </a:xfrm>
          <a:prstGeom prst="rect">
            <a:avLst/>
          </a:prstGeom>
        </p:spPr>
        <p:txBody>
          <a:bodyPr anchor="b"/>
          <a:lstStyle>
            <a:lvl1pPr algn="ctr">
              <a:defRPr sz="6000" b="1" i="0">
                <a:solidFill>
                  <a:srgbClr val="2258B2"/>
                </a:solidFill>
                <a:latin typeface="Rockwell" panose="02060603020205020403" pitchFamily="18" charset="77"/>
                <a:ea typeface="Roboto Slab" pitchFamily="2" charset="0"/>
              </a:defRPr>
            </a:lvl1pPr>
          </a:lstStyle>
          <a:p>
            <a:r>
              <a:rPr lang="en-US"/>
              <a:t>Click to edit Master title style</a:t>
            </a:r>
            <a:endParaRPr lang="en-US" dirty="0"/>
          </a:p>
        </p:txBody>
      </p:sp>
      <p:sp>
        <p:nvSpPr>
          <p:cNvPr id="8" name="Subtitle 2">
            <a:extLst>
              <a:ext uri="{FF2B5EF4-FFF2-40B4-BE49-F238E27FC236}">
                <a16:creationId xmlns:a16="http://schemas.microsoft.com/office/drawing/2014/main" id="{CA4203C2-3489-E54A-8AAE-380A0F553616}"/>
              </a:ext>
            </a:extLst>
          </p:cNvPr>
          <p:cNvSpPr>
            <a:spLocks noGrp="1"/>
          </p:cNvSpPr>
          <p:nvPr>
            <p:ph type="subTitle" idx="1"/>
          </p:nvPr>
        </p:nvSpPr>
        <p:spPr>
          <a:xfrm>
            <a:off x="1524000" y="3602038"/>
            <a:ext cx="9144000" cy="1655762"/>
          </a:xfrm>
        </p:spPr>
        <p:txBody>
          <a:bodyPr/>
          <a:lstStyle>
            <a:lvl1pPr marL="0" indent="0" algn="ctr">
              <a:buNone/>
              <a:defRPr sz="2400" b="0" i="0">
                <a:solidFill>
                  <a:srgbClr val="2258B2"/>
                </a:solidFill>
                <a:latin typeface="Helvetica" pitchFamily="2" charset="0"/>
                <a:ea typeface="Open Sans" panose="020B0606030504020204" pitchFamily="34" charset="0"/>
                <a:cs typeface="Open Sans" panose="020B06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27900452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Agenda">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0" name="Picture Placeholder 29">
            <a:extLst>
              <a:ext uri="{FF2B5EF4-FFF2-40B4-BE49-F238E27FC236}">
                <a16:creationId xmlns:a16="http://schemas.microsoft.com/office/drawing/2014/main" id="{17F1DB70-8870-3E42-80C1-E4CCD58C3BE5}"/>
              </a:ext>
            </a:extLst>
          </p:cNvPr>
          <p:cNvSpPr>
            <a:spLocks noGrp="1"/>
          </p:cNvSpPr>
          <p:nvPr>
            <p:ph type="pic" sz="quarter" idx="26"/>
          </p:nvPr>
        </p:nvSpPr>
        <p:spPr>
          <a:xfrm>
            <a:off x="4261010" y="1536348"/>
            <a:ext cx="964575" cy="964575"/>
          </a:xfrm>
          <a:solidFill>
            <a:srgbClr val="2258B2"/>
          </a:solidFill>
          <a:ln w="38100">
            <a:noFill/>
          </a:ln>
        </p:spPr>
        <p:txBody>
          <a:bodyPr/>
          <a:lstStyle>
            <a:lvl1pPr marL="0" indent="0">
              <a:buNone/>
              <a:defRPr>
                <a:noFill/>
              </a:defRPr>
            </a:lvl1pPr>
          </a:lstStyle>
          <a:p>
            <a:r>
              <a:rPr lang="en-US"/>
              <a:t>Click icon to add picture</a:t>
            </a:r>
            <a:endParaRPr lang="en-US" dirty="0"/>
          </a:p>
        </p:txBody>
      </p:sp>
      <p:sp>
        <p:nvSpPr>
          <p:cNvPr id="12" name="Title Placeholder 1">
            <a:extLst>
              <a:ext uri="{FF2B5EF4-FFF2-40B4-BE49-F238E27FC236}">
                <a16:creationId xmlns:a16="http://schemas.microsoft.com/office/drawing/2014/main" id="{3BACE19A-9385-F74E-BBE0-06B5C5064F20}"/>
              </a:ext>
            </a:extLst>
          </p:cNvPr>
          <p:cNvSpPr>
            <a:spLocks noGrp="1"/>
          </p:cNvSpPr>
          <p:nvPr>
            <p:ph type="title"/>
          </p:nvPr>
        </p:nvSpPr>
        <p:spPr>
          <a:xfrm>
            <a:off x="626165" y="924337"/>
            <a:ext cx="2574235" cy="5019261"/>
          </a:xfrm>
          <a:prstGeom prst="rect">
            <a:avLst/>
          </a:prstGeom>
        </p:spPr>
        <p:txBody>
          <a:bodyPr vert="horz" lIns="91440" tIns="45720" rIns="91440" bIns="45720" rtlCol="0" anchor="t">
            <a:normAutofit/>
          </a:bodyPr>
          <a:lstStyle>
            <a:lvl1pPr>
              <a:defRPr sz="4800"/>
            </a:lvl1pPr>
          </a:lstStyle>
          <a:p>
            <a:r>
              <a:rPr lang="en-US"/>
              <a:t>Click to edit Master title style</a:t>
            </a:r>
            <a:endParaRPr lang="en-US" dirty="0"/>
          </a:p>
        </p:txBody>
      </p:sp>
      <p:sp>
        <p:nvSpPr>
          <p:cNvPr id="5" name="Google Shape;76;p12">
            <a:extLst>
              <a:ext uri="{FF2B5EF4-FFF2-40B4-BE49-F238E27FC236}">
                <a16:creationId xmlns:a16="http://schemas.microsoft.com/office/drawing/2014/main" id="{126B8C6F-A09C-584B-A1DA-445777AAFF11}"/>
              </a:ext>
            </a:extLst>
          </p:cNvPr>
          <p:cNvSpPr txBox="1">
            <a:spLocks noGrp="1"/>
          </p:cNvSpPr>
          <p:nvPr>
            <p:ph type="body" idx="10"/>
          </p:nvPr>
        </p:nvSpPr>
        <p:spPr>
          <a:xfrm>
            <a:off x="5289448" y="1546281"/>
            <a:ext cx="2234182" cy="915647"/>
          </a:xfrm>
          <a:prstGeom prst="rect">
            <a:avLst/>
          </a:prstGeom>
        </p:spPr>
        <p:txBody>
          <a:bodyPr spcFirstLastPara="1" wrap="square" lIns="91425" tIns="91425" rIns="91425" bIns="91425" anchor="ctr" anchorCtr="0">
            <a:noAutofit/>
          </a:bodyPr>
          <a:lstStyle>
            <a:lvl1pPr marL="171450" lvl="0" indent="0" rtl="0">
              <a:spcBef>
                <a:spcPts val="600"/>
              </a:spcBef>
              <a:spcAft>
                <a:spcPts val="0"/>
              </a:spcAft>
              <a:buSzPts val="900"/>
              <a:buNone/>
              <a:defRPr sz="24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6" name="Content Placeholder 2">
            <a:extLst>
              <a:ext uri="{FF2B5EF4-FFF2-40B4-BE49-F238E27FC236}">
                <a16:creationId xmlns:a16="http://schemas.microsoft.com/office/drawing/2014/main" id="{47BA91BB-138F-634D-A3C5-BE5C12640B7C}"/>
              </a:ext>
            </a:extLst>
          </p:cNvPr>
          <p:cNvSpPr>
            <a:spLocks noGrp="1"/>
          </p:cNvSpPr>
          <p:nvPr>
            <p:ph idx="14" hasCustomPrompt="1"/>
          </p:nvPr>
        </p:nvSpPr>
        <p:spPr>
          <a:xfrm>
            <a:off x="4297234" y="1560812"/>
            <a:ext cx="892126" cy="915646"/>
          </a:xfrm>
        </p:spPr>
        <p:txBody>
          <a:bodyPr anchor="ctr">
            <a:normAutofit/>
          </a:bodyPr>
          <a:lstStyle>
            <a:lvl1pPr marL="0" indent="0" algn="ctr">
              <a:buNone/>
              <a:defRPr sz="4800" b="1">
                <a:solidFill>
                  <a:schemeClr val="bg1"/>
                </a:solidFill>
                <a:latin typeface="Rockwell" panose="02060603020205020403" pitchFamily="18" charset="77"/>
                <a:ea typeface="Helvetica Neue" panose="02000503000000020004" pitchFamily="2" charset="0"/>
                <a:cs typeface="Helvetica Neue" panose="02000503000000020004" pitchFamily="2" charset="0"/>
              </a:defRPr>
            </a:lvl1pPr>
            <a:lvl2pPr>
              <a:defRPr>
                <a:latin typeface="Helvetica Neue" panose="02000503000000020004" pitchFamily="2" charset="0"/>
                <a:ea typeface="Helvetica Neue" panose="02000503000000020004" pitchFamily="2" charset="0"/>
                <a:cs typeface="Helvetica Neue" panose="02000503000000020004" pitchFamily="2" charset="0"/>
              </a:defRPr>
            </a:lvl2pPr>
            <a:lvl3pPr>
              <a:defRPr>
                <a:latin typeface="Helvetica Neue" panose="02000503000000020004" pitchFamily="2" charset="0"/>
                <a:ea typeface="Helvetica Neue" panose="02000503000000020004" pitchFamily="2" charset="0"/>
                <a:cs typeface="Helvetica Neue" panose="02000503000000020004" pitchFamily="2" charset="0"/>
              </a:defRPr>
            </a:lvl3pPr>
            <a:lvl4pPr>
              <a:defRPr>
                <a:latin typeface="Helvetica Neue" panose="02000503000000020004" pitchFamily="2" charset="0"/>
                <a:ea typeface="Helvetica Neue" panose="02000503000000020004" pitchFamily="2" charset="0"/>
                <a:cs typeface="Helvetica Neue" panose="02000503000000020004" pitchFamily="2" charset="0"/>
              </a:defRPr>
            </a:lvl4pPr>
            <a:lvl5pPr>
              <a:defRPr>
                <a:latin typeface="Helvetica Neue" panose="02000503000000020004" pitchFamily="2" charset="0"/>
                <a:ea typeface="Helvetica Neue" panose="02000503000000020004" pitchFamily="2" charset="0"/>
                <a:cs typeface="Helvetica Neue" panose="02000503000000020004" pitchFamily="2" charset="0"/>
              </a:defRPr>
            </a:lvl5pPr>
          </a:lstStyle>
          <a:p>
            <a:pPr lvl="0"/>
            <a:r>
              <a:rPr lang="en-US" dirty="0"/>
              <a:t>#</a:t>
            </a:r>
          </a:p>
        </p:txBody>
      </p:sp>
      <p:sp>
        <p:nvSpPr>
          <p:cNvPr id="7" name="Google Shape;76;p12">
            <a:extLst>
              <a:ext uri="{FF2B5EF4-FFF2-40B4-BE49-F238E27FC236}">
                <a16:creationId xmlns:a16="http://schemas.microsoft.com/office/drawing/2014/main" id="{2F23AABB-F621-2D49-B342-7425AFA05DC1}"/>
              </a:ext>
            </a:extLst>
          </p:cNvPr>
          <p:cNvSpPr txBox="1">
            <a:spLocks noGrp="1"/>
          </p:cNvSpPr>
          <p:nvPr>
            <p:ph type="body" idx="15"/>
          </p:nvPr>
        </p:nvSpPr>
        <p:spPr>
          <a:xfrm>
            <a:off x="5289448" y="2974152"/>
            <a:ext cx="2234182" cy="915647"/>
          </a:xfrm>
          <a:prstGeom prst="rect">
            <a:avLst/>
          </a:prstGeom>
        </p:spPr>
        <p:txBody>
          <a:bodyPr spcFirstLastPara="1" wrap="square" lIns="91425" tIns="91425" rIns="91425" bIns="91425" anchor="ctr" anchorCtr="0">
            <a:noAutofit/>
          </a:bodyPr>
          <a:lstStyle>
            <a:lvl1pPr marL="171450" lvl="0" indent="0" rtl="0">
              <a:spcBef>
                <a:spcPts val="600"/>
              </a:spcBef>
              <a:spcAft>
                <a:spcPts val="0"/>
              </a:spcAft>
              <a:buSzPts val="900"/>
              <a:buNone/>
              <a:defRPr sz="24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9" name="Google Shape;76;p12">
            <a:extLst>
              <a:ext uri="{FF2B5EF4-FFF2-40B4-BE49-F238E27FC236}">
                <a16:creationId xmlns:a16="http://schemas.microsoft.com/office/drawing/2014/main" id="{D9829D91-4328-9D4D-BD77-829EE7519D80}"/>
              </a:ext>
            </a:extLst>
          </p:cNvPr>
          <p:cNvSpPr txBox="1">
            <a:spLocks noGrp="1"/>
          </p:cNvSpPr>
          <p:nvPr>
            <p:ph type="body" idx="17"/>
          </p:nvPr>
        </p:nvSpPr>
        <p:spPr>
          <a:xfrm>
            <a:off x="5289448" y="4402022"/>
            <a:ext cx="2234182" cy="915647"/>
          </a:xfrm>
          <a:prstGeom prst="rect">
            <a:avLst/>
          </a:prstGeom>
        </p:spPr>
        <p:txBody>
          <a:bodyPr spcFirstLastPara="1" wrap="square" lIns="91425" tIns="91425" rIns="91425" bIns="91425" anchor="ctr" anchorCtr="0">
            <a:noAutofit/>
          </a:bodyPr>
          <a:lstStyle>
            <a:lvl1pPr marL="171450" lvl="0" indent="0" rtl="0">
              <a:spcBef>
                <a:spcPts val="600"/>
              </a:spcBef>
              <a:spcAft>
                <a:spcPts val="0"/>
              </a:spcAft>
              <a:buSzPts val="900"/>
              <a:buNone/>
              <a:defRPr sz="24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13" name="Google Shape;76;p12">
            <a:extLst>
              <a:ext uri="{FF2B5EF4-FFF2-40B4-BE49-F238E27FC236}">
                <a16:creationId xmlns:a16="http://schemas.microsoft.com/office/drawing/2014/main" id="{7355361D-D0F9-344D-BF29-8F44A144CB20}"/>
              </a:ext>
            </a:extLst>
          </p:cNvPr>
          <p:cNvSpPr txBox="1">
            <a:spLocks noGrp="1"/>
          </p:cNvSpPr>
          <p:nvPr>
            <p:ph type="body" idx="19"/>
          </p:nvPr>
        </p:nvSpPr>
        <p:spPr>
          <a:xfrm>
            <a:off x="8908598" y="1546281"/>
            <a:ext cx="2234182" cy="915647"/>
          </a:xfrm>
          <a:prstGeom prst="rect">
            <a:avLst/>
          </a:prstGeom>
        </p:spPr>
        <p:txBody>
          <a:bodyPr spcFirstLastPara="1" wrap="square" lIns="91425" tIns="91425" rIns="91425" bIns="91425" anchor="ctr" anchorCtr="0">
            <a:noAutofit/>
          </a:bodyPr>
          <a:lstStyle>
            <a:lvl1pPr marL="171450" lvl="0" indent="0" rtl="0">
              <a:spcBef>
                <a:spcPts val="600"/>
              </a:spcBef>
              <a:spcAft>
                <a:spcPts val="0"/>
              </a:spcAft>
              <a:buSzPts val="900"/>
              <a:buNone/>
              <a:defRPr sz="24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15" name="Google Shape;76;p12">
            <a:extLst>
              <a:ext uri="{FF2B5EF4-FFF2-40B4-BE49-F238E27FC236}">
                <a16:creationId xmlns:a16="http://schemas.microsoft.com/office/drawing/2014/main" id="{A8682461-96F1-D446-ABE4-F0E11F52E471}"/>
              </a:ext>
            </a:extLst>
          </p:cNvPr>
          <p:cNvSpPr txBox="1">
            <a:spLocks noGrp="1"/>
          </p:cNvSpPr>
          <p:nvPr>
            <p:ph type="body" idx="21"/>
          </p:nvPr>
        </p:nvSpPr>
        <p:spPr>
          <a:xfrm>
            <a:off x="8908598" y="2964218"/>
            <a:ext cx="2234182" cy="915647"/>
          </a:xfrm>
          <a:prstGeom prst="rect">
            <a:avLst/>
          </a:prstGeom>
        </p:spPr>
        <p:txBody>
          <a:bodyPr spcFirstLastPara="1" wrap="square" lIns="91425" tIns="91425" rIns="91425" bIns="91425" anchor="ctr" anchorCtr="0">
            <a:noAutofit/>
          </a:bodyPr>
          <a:lstStyle>
            <a:lvl1pPr marL="171450" lvl="0" indent="0" rtl="0">
              <a:spcBef>
                <a:spcPts val="600"/>
              </a:spcBef>
              <a:spcAft>
                <a:spcPts val="0"/>
              </a:spcAft>
              <a:buSzPts val="900"/>
              <a:buNone/>
              <a:defRPr sz="24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17" name="Google Shape;76;p12">
            <a:extLst>
              <a:ext uri="{FF2B5EF4-FFF2-40B4-BE49-F238E27FC236}">
                <a16:creationId xmlns:a16="http://schemas.microsoft.com/office/drawing/2014/main" id="{BE690719-6AB7-5A46-89F4-E50DA4D121F3}"/>
              </a:ext>
            </a:extLst>
          </p:cNvPr>
          <p:cNvSpPr txBox="1">
            <a:spLocks noGrp="1"/>
          </p:cNvSpPr>
          <p:nvPr>
            <p:ph type="body" idx="23"/>
          </p:nvPr>
        </p:nvSpPr>
        <p:spPr>
          <a:xfrm>
            <a:off x="8908598" y="4396073"/>
            <a:ext cx="2234182" cy="915647"/>
          </a:xfrm>
          <a:prstGeom prst="rect">
            <a:avLst/>
          </a:prstGeom>
        </p:spPr>
        <p:txBody>
          <a:bodyPr spcFirstLastPara="1" wrap="square" lIns="91425" tIns="91425" rIns="91425" bIns="91425" anchor="ctr" anchorCtr="0">
            <a:noAutofit/>
          </a:bodyPr>
          <a:lstStyle>
            <a:lvl1pPr marL="171450" lvl="0" indent="0" rtl="0">
              <a:spcBef>
                <a:spcPts val="600"/>
              </a:spcBef>
              <a:spcAft>
                <a:spcPts val="0"/>
              </a:spcAft>
              <a:buSzPts val="900"/>
              <a:buNone/>
              <a:defRPr sz="24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25" name="Picture Placeholder 29">
            <a:extLst>
              <a:ext uri="{FF2B5EF4-FFF2-40B4-BE49-F238E27FC236}">
                <a16:creationId xmlns:a16="http://schemas.microsoft.com/office/drawing/2014/main" id="{66FCEDC8-0697-A343-A436-38AF4C0C1BE0}"/>
              </a:ext>
            </a:extLst>
          </p:cNvPr>
          <p:cNvSpPr>
            <a:spLocks noGrp="1"/>
          </p:cNvSpPr>
          <p:nvPr>
            <p:ph type="pic" sz="quarter" idx="27"/>
          </p:nvPr>
        </p:nvSpPr>
        <p:spPr>
          <a:xfrm>
            <a:off x="4261010" y="2964218"/>
            <a:ext cx="964575" cy="964575"/>
          </a:xfrm>
          <a:solidFill>
            <a:srgbClr val="2258B2"/>
          </a:solidFill>
          <a:ln w="38100">
            <a:noFill/>
          </a:ln>
        </p:spPr>
        <p:txBody>
          <a:bodyPr/>
          <a:lstStyle>
            <a:lvl1pPr marL="0" indent="0">
              <a:buNone/>
              <a:defRPr>
                <a:noFill/>
              </a:defRPr>
            </a:lvl1pPr>
          </a:lstStyle>
          <a:p>
            <a:r>
              <a:rPr lang="en-US"/>
              <a:t>Click icon to add picture</a:t>
            </a:r>
            <a:endParaRPr lang="en-US" dirty="0"/>
          </a:p>
        </p:txBody>
      </p:sp>
      <p:sp>
        <p:nvSpPr>
          <p:cNvPr id="26" name="Content Placeholder 2">
            <a:extLst>
              <a:ext uri="{FF2B5EF4-FFF2-40B4-BE49-F238E27FC236}">
                <a16:creationId xmlns:a16="http://schemas.microsoft.com/office/drawing/2014/main" id="{8A701182-6A81-CA44-A460-9DB5575EA46E}"/>
              </a:ext>
            </a:extLst>
          </p:cNvPr>
          <p:cNvSpPr>
            <a:spLocks noGrp="1"/>
          </p:cNvSpPr>
          <p:nvPr>
            <p:ph idx="28" hasCustomPrompt="1"/>
          </p:nvPr>
        </p:nvSpPr>
        <p:spPr>
          <a:xfrm>
            <a:off x="4297234" y="2988682"/>
            <a:ext cx="892126" cy="915646"/>
          </a:xfrm>
        </p:spPr>
        <p:txBody>
          <a:bodyPr anchor="ctr">
            <a:normAutofit/>
          </a:bodyPr>
          <a:lstStyle>
            <a:lvl1pPr marL="0" indent="0" algn="ctr">
              <a:buNone/>
              <a:defRPr sz="4800" b="1">
                <a:solidFill>
                  <a:schemeClr val="bg1"/>
                </a:solidFill>
                <a:latin typeface="Rockwell" panose="02060603020205020403" pitchFamily="18" charset="77"/>
                <a:ea typeface="Helvetica Neue" panose="02000503000000020004" pitchFamily="2" charset="0"/>
                <a:cs typeface="Helvetica Neue" panose="02000503000000020004" pitchFamily="2" charset="0"/>
              </a:defRPr>
            </a:lvl1pPr>
            <a:lvl2pPr>
              <a:defRPr>
                <a:latin typeface="Helvetica Neue" panose="02000503000000020004" pitchFamily="2" charset="0"/>
                <a:ea typeface="Helvetica Neue" panose="02000503000000020004" pitchFamily="2" charset="0"/>
                <a:cs typeface="Helvetica Neue" panose="02000503000000020004" pitchFamily="2" charset="0"/>
              </a:defRPr>
            </a:lvl2pPr>
            <a:lvl3pPr>
              <a:defRPr>
                <a:latin typeface="Helvetica Neue" panose="02000503000000020004" pitchFamily="2" charset="0"/>
                <a:ea typeface="Helvetica Neue" panose="02000503000000020004" pitchFamily="2" charset="0"/>
                <a:cs typeface="Helvetica Neue" panose="02000503000000020004" pitchFamily="2" charset="0"/>
              </a:defRPr>
            </a:lvl3pPr>
            <a:lvl4pPr>
              <a:defRPr>
                <a:latin typeface="Helvetica Neue" panose="02000503000000020004" pitchFamily="2" charset="0"/>
                <a:ea typeface="Helvetica Neue" panose="02000503000000020004" pitchFamily="2" charset="0"/>
                <a:cs typeface="Helvetica Neue" panose="02000503000000020004" pitchFamily="2" charset="0"/>
              </a:defRPr>
            </a:lvl4pPr>
            <a:lvl5pPr>
              <a:defRPr>
                <a:latin typeface="Helvetica Neue" panose="02000503000000020004" pitchFamily="2" charset="0"/>
                <a:ea typeface="Helvetica Neue" panose="02000503000000020004" pitchFamily="2" charset="0"/>
                <a:cs typeface="Helvetica Neue" panose="02000503000000020004" pitchFamily="2" charset="0"/>
              </a:defRPr>
            </a:lvl5pPr>
          </a:lstStyle>
          <a:p>
            <a:pPr lvl="0"/>
            <a:r>
              <a:rPr lang="en-US" dirty="0"/>
              <a:t>#</a:t>
            </a:r>
          </a:p>
        </p:txBody>
      </p:sp>
      <p:sp>
        <p:nvSpPr>
          <p:cNvPr id="29" name="Picture Placeholder 29">
            <a:extLst>
              <a:ext uri="{FF2B5EF4-FFF2-40B4-BE49-F238E27FC236}">
                <a16:creationId xmlns:a16="http://schemas.microsoft.com/office/drawing/2014/main" id="{8A3665AD-EC7A-6D41-93AC-3F83B762221F}"/>
              </a:ext>
            </a:extLst>
          </p:cNvPr>
          <p:cNvSpPr>
            <a:spLocks noGrp="1"/>
          </p:cNvSpPr>
          <p:nvPr>
            <p:ph type="pic" sz="quarter" idx="29"/>
          </p:nvPr>
        </p:nvSpPr>
        <p:spPr>
          <a:xfrm>
            <a:off x="4261010" y="4387492"/>
            <a:ext cx="964575" cy="964575"/>
          </a:xfrm>
          <a:solidFill>
            <a:srgbClr val="2258B2"/>
          </a:solidFill>
          <a:ln w="38100">
            <a:noFill/>
          </a:ln>
        </p:spPr>
        <p:txBody>
          <a:bodyPr/>
          <a:lstStyle>
            <a:lvl1pPr marL="0" indent="0">
              <a:buNone/>
              <a:defRPr>
                <a:noFill/>
              </a:defRPr>
            </a:lvl1pPr>
          </a:lstStyle>
          <a:p>
            <a:r>
              <a:rPr lang="en-US"/>
              <a:t>Click icon to add picture</a:t>
            </a:r>
            <a:endParaRPr lang="en-US" dirty="0"/>
          </a:p>
        </p:txBody>
      </p:sp>
      <p:sp>
        <p:nvSpPr>
          <p:cNvPr id="31" name="Content Placeholder 2">
            <a:extLst>
              <a:ext uri="{FF2B5EF4-FFF2-40B4-BE49-F238E27FC236}">
                <a16:creationId xmlns:a16="http://schemas.microsoft.com/office/drawing/2014/main" id="{5E382E75-BEA4-6940-92FA-730451AE87FE}"/>
              </a:ext>
            </a:extLst>
          </p:cNvPr>
          <p:cNvSpPr>
            <a:spLocks noGrp="1"/>
          </p:cNvSpPr>
          <p:nvPr>
            <p:ph idx="30" hasCustomPrompt="1"/>
          </p:nvPr>
        </p:nvSpPr>
        <p:spPr>
          <a:xfrm>
            <a:off x="4297234" y="4411956"/>
            <a:ext cx="892126" cy="915646"/>
          </a:xfrm>
        </p:spPr>
        <p:txBody>
          <a:bodyPr anchor="ctr">
            <a:normAutofit/>
          </a:bodyPr>
          <a:lstStyle>
            <a:lvl1pPr marL="0" indent="0" algn="ctr">
              <a:buNone/>
              <a:defRPr sz="4800" b="1">
                <a:solidFill>
                  <a:schemeClr val="bg1"/>
                </a:solidFill>
                <a:latin typeface="Rockwell" panose="02060603020205020403" pitchFamily="18" charset="77"/>
                <a:ea typeface="Helvetica Neue" panose="02000503000000020004" pitchFamily="2" charset="0"/>
                <a:cs typeface="Helvetica Neue" panose="02000503000000020004" pitchFamily="2" charset="0"/>
              </a:defRPr>
            </a:lvl1pPr>
            <a:lvl2pPr>
              <a:defRPr>
                <a:latin typeface="Helvetica Neue" panose="02000503000000020004" pitchFamily="2" charset="0"/>
                <a:ea typeface="Helvetica Neue" panose="02000503000000020004" pitchFamily="2" charset="0"/>
                <a:cs typeface="Helvetica Neue" panose="02000503000000020004" pitchFamily="2" charset="0"/>
              </a:defRPr>
            </a:lvl2pPr>
            <a:lvl3pPr>
              <a:defRPr>
                <a:latin typeface="Helvetica Neue" panose="02000503000000020004" pitchFamily="2" charset="0"/>
                <a:ea typeface="Helvetica Neue" panose="02000503000000020004" pitchFamily="2" charset="0"/>
                <a:cs typeface="Helvetica Neue" panose="02000503000000020004" pitchFamily="2" charset="0"/>
              </a:defRPr>
            </a:lvl3pPr>
            <a:lvl4pPr>
              <a:defRPr>
                <a:latin typeface="Helvetica Neue" panose="02000503000000020004" pitchFamily="2" charset="0"/>
                <a:ea typeface="Helvetica Neue" panose="02000503000000020004" pitchFamily="2" charset="0"/>
                <a:cs typeface="Helvetica Neue" panose="02000503000000020004" pitchFamily="2" charset="0"/>
              </a:defRPr>
            </a:lvl4pPr>
            <a:lvl5pPr>
              <a:defRPr>
                <a:latin typeface="Helvetica Neue" panose="02000503000000020004" pitchFamily="2" charset="0"/>
                <a:ea typeface="Helvetica Neue" panose="02000503000000020004" pitchFamily="2" charset="0"/>
                <a:cs typeface="Helvetica Neue" panose="02000503000000020004" pitchFamily="2" charset="0"/>
              </a:defRPr>
            </a:lvl5pPr>
          </a:lstStyle>
          <a:p>
            <a:pPr lvl="0"/>
            <a:r>
              <a:rPr lang="en-US" dirty="0"/>
              <a:t>#</a:t>
            </a:r>
          </a:p>
        </p:txBody>
      </p:sp>
      <p:sp>
        <p:nvSpPr>
          <p:cNvPr id="34" name="Picture Placeholder 29">
            <a:extLst>
              <a:ext uri="{FF2B5EF4-FFF2-40B4-BE49-F238E27FC236}">
                <a16:creationId xmlns:a16="http://schemas.microsoft.com/office/drawing/2014/main" id="{236F70E7-C6C8-8D42-A1AE-F5DCD230C5FD}"/>
              </a:ext>
            </a:extLst>
          </p:cNvPr>
          <p:cNvSpPr>
            <a:spLocks noGrp="1"/>
          </p:cNvSpPr>
          <p:nvPr>
            <p:ph type="pic" sz="quarter" idx="33"/>
          </p:nvPr>
        </p:nvSpPr>
        <p:spPr>
          <a:xfrm>
            <a:off x="7880160" y="2969269"/>
            <a:ext cx="964575" cy="964575"/>
          </a:xfrm>
          <a:solidFill>
            <a:srgbClr val="2258B2"/>
          </a:solidFill>
          <a:ln w="38100">
            <a:noFill/>
          </a:ln>
        </p:spPr>
        <p:txBody>
          <a:bodyPr/>
          <a:lstStyle>
            <a:lvl1pPr marL="0" indent="0">
              <a:buNone/>
              <a:defRPr>
                <a:noFill/>
              </a:defRPr>
            </a:lvl1pPr>
          </a:lstStyle>
          <a:p>
            <a:r>
              <a:rPr lang="en-US"/>
              <a:t>Click icon to add picture</a:t>
            </a:r>
            <a:endParaRPr lang="en-US" dirty="0"/>
          </a:p>
        </p:txBody>
      </p:sp>
      <p:sp>
        <p:nvSpPr>
          <p:cNvPr id="35" name="Content Placeholder 2">
            <a:extLst>
              <a:ext uri="{FF2B5EF4-FFF2-40B4-BE49-F238E27FC236}">
                <a16:creationId xmlns:a16="http://schemas.microsoft.com/office/drawing/2014/main" id="{00B7E116-5A60-2247-BBF6-02A0D56CA38E}"/>
              </a:ext>
            </a:extLst>
          </p:cNvPr>
          <p:cNvSpPr>
            <a:spLocks noGrp="1"/>
          </p:cNvSpPr>
          <p:nvPr>
            <p:ph idx="34" hasCustomPrompt="1"/>
          </p:nvPr>
        </p:nvSpPr>
        <p:spPr>
          <a:xfrm>
            <a:off x="7916384" y="2993733"/>
            <a:ext cx="892126" cy="915646"/>
          </a:xfrm>
        </p:spPr>
        <p:txBody>
          <a:bodyPr anchor="ctr">
            <a:normAutofit/>
          </a:bodyPr>
          <a:lstStyle>
            <a:lvl1pPr marL="0" indent="0" algn="ctr">
              <a:buNone/>
              <a:defRPr sz="4800" b="1">
                <a:solidFill>
                  <a:schemeClr val="bg1"/>
                </a:solidFill>
                <a:latin typeface="Rockwell" panose="02060603020205020403" pitchFamily="18" charset="77"/>
                <a:ea typeface="Helvetica Neue" panose="02000503000000020004" pitchFamily="2" charset="0"/>
                <a:cs typeface="Helvetica Neue" panose="02000503000000020004" pitchFamily="2" charset="0"/>
              </a:defRPr>
            </a:lvl1pPr>
            <a:lvl2pPr>
              <a:defRPr>
                <a:latin typeface="Helvetica Neue" panose="02000503000000020004" pitchFamily="2" charset="0"/>
                <a:ea typeface="Helvetica Neue" panose="02000503000000020004" pitchFamily="2" charset="0"/>
                <a:cs typeface="Helvetica Neue" panose="02000503000000020004" pitchFamily="2" charset="0"/>
              </a:defRPr>
            </a:lvl2pPr>
            <a:lvl3pPr>
              <a:defRPr>
                <a:latin typeface="Helvetica Neue" panose="02000503000000020004" pitchFamily="2" charset="0"/>
                <a:ea typeface="Helvetica Neue" panose="02000503000000020004" pitchFamily="2" charset="0"/>
                <a:cs typeface="Helvetica Neue" panose="02000503000000020004" pitchFamily="2" charset="0"/>
              </a:defRPr>
            </a:lvl3pPr>
            <a:lvl4pPr>
              <a:defRPr>
                <a:latin typeface="Helvetica Neue" panose="02000503000000020004" pitchFamily="2" charset="0"/>
                <a:ea typeface="Helvetica Neue" panose="02000503000000020004" pitchFamily="2" charset="0"/>
                <a:cs typeface="Helvetica Neue" panose="02000503000000020004" pitchFamily="2" charset="0"/>
              </a:defRPr>
            </a:lvl4pPr>
            <a:lvl5pPr>
              <a:defRPr>
                <a:latin typeface="Helvetica Neue" panose="02000503000000020004" pitchFamily="2" charset="0"/>
                <a:ea typeface="Helvetica Neue" panose="02000503000000020004" pitchFamily="2" charset="0"/>
                <a:cs typeface="Helvetica Neue" panose="02000503000000020004" pitchFamily="2" charset="0"/>
              </a:defRPr>
            </a:lvl5pPr>
          </a:lstStyle>
          <a:p>
            <a:pPr lvl="0"/>
            <a:r>
              <a:rPr lang="en-US" dirty="0"/>
              <a:t>#</a:t>
            </a:r>
          </a:p>
        </p:txBody>
      </p:sp>
      <p:sp>
        <p:nvSpPr>
          <p:cNvPr id="36" name="Picture Placeholder 29">
            <a:extLst>
              <a:ext uri="{FF2B5EF4-FFF2-40B4-BE49-F238E27FC236}">
                <a16:creationId xmlns:a16="http://schemas.microsoft.com/office/drawing/2014/main" id="{B14D4094-0DE7-ED4D-B44E-CB060246F63B}"/>
              </a:ext>
            </a:extLst>
          </p:cNvPr>
          <p:cNvSpPr>
            <a:spLocks noGrp="1"/>
          </p:cNvSpPr>
          <p:nvPr>
            <p:ph type="pic" sz="quarter" idx="35"/>
          </p:nvPr>
        </p:nvSpPr>
        <p:spPr>
          <a:xfrm>
            <a:off x="7880160" y="1527131"/>
            <a:ext cx="964575" cy="964575"/>
          </a:xfrm>
          <a:solidFill>
            <a:srgbClr val="2258B2"/>
          </a:solidFill>
          <a:ln w="38100">
            <a:noFill/>
          </a:ln>
        </p:spPr>
        <p:txBody>
          <a:bodyPr/>
          <a:lstStyle>
            <a:lvl1pPr marL="0" indent="0">
              <a:buNone/>
              <a:defRPr>
                <a:noFill/>
              </a:defRPr>
            </a:lvl1pPr>
          </a:lstStyle>
          <a:p>
            <a:r>
              <a:rPr lang="en-US"/>
              <a:t>Click icon to add picture</a:t>
            </a:r>
            <a:endParaRPr lang="en-US" dirty="0"/>
          </a:p>
        </p:txBody>
      </p:sp>
      <p:sp>
        <p:nvSpPr>
          <p:cNvPr id="37" name="Content Placeholder 2">
            <a:extLst>
              <a:ext uri="{FF2B5EF4-FFF2-40B4-BE49-F238E27FC236}">
                <a16:creationId xmlns:a16="http://schemas.microsoft.com/office/drawing/2014/main" id="{9075D0EA-BB08-B843-994D-DC47E60F3FB6}"/>
              </a:ext>
            </a:extLst>
          </p:cNvPr>
          <p:cNvSpPr>
            <a:spLocks noGrp="1"/>
          </p:cNvSpPr>
          <p:nvPr>
            <p:ph idx="36" hasCustomPrompt="1"/>
          </p:nvPr>
        </p:nvSpPr>
        <p:spPr>
          <a:xfrm>
            <a:off x="7916384" y="1551595"/>
            <a:ext cx="892126" cy="915646"/>
          </a:xfrm>
        </p:spPr>
        <p:txBody>
          <a:bodyPr anchor="ctr">
            <a:normAutofit/>
          </a:bodyPr>
          <a:lstStyle>
            <a:lvl1pPr marL="0" indent="0" algn="ctr">
              <a:buNone/>
              <a:defRPr sz="4800" b="1">
                <a:solidFill>
                  <a:schemeClr val="bg1"/>
                </a:solidFill>
                <a:latin typeface="Rockwell" panose="02060603020205020403" pitchFamily="18" charset="77"/>
                <a:ea typeface="Helvetica Neue" panose="02000503000000020004" pitchFamily="2" charset="0"/>
                <a:cs typeface="Helvetica Neue" panose="02000503000000020004" pitchFamily="2" charset="0"/>
              </a:defRPr>
            </a:lvl1pPr>
            <a:lvl2pPr>
              <a:defRPr>
                <a:latin typeface="Helvetica Neue" panose="02000503000000020004" pitchFamily="2" charset="0"/>
                <a:ea typeface="Helvetica Neue" panose="02000503000000020004" pitchFamily="2" charset="0"/>
                <a:cs typeface="Helvetica Neue" panose="02000503000000020004" pitchFamily="2" charset="0"/>
              </a:defRPr>
            </a:lvl2pPr>
            <a:lvl3pPr>
              <a:defRPr>
                <a:latin typeface="Helvetica Neue" panose="02000503000000020004" pitchFamily="2" charset="0"/>
                <a:ea typeface="Helvetica Neue" panose="02000503000000020004" pitchFamily="2" charset="0"/>
                <a:cs typeface="Helvetica Neue" panose="02000503000000020004" pitchFamily="2" charset="0"/>
              </a:defRPr>
            </a:lvl3pPr>
            <a:lvl4pPr>
              <a:defRPr>
                <a:latin typeface="Helvetica Neue" panose="02000503000000020004" pitchFamily="2" charset="0"/>
                <a:ea typeface="Helvetica Neue" panose="02000503000000020004" pitchFamily="2" charset="0"/>
                <a:cs typeface="Helvetica Neue" panose="02000503000000020004" pitchFamily="2" charset="0"/>
              </a:defRPr>
            </a:lvl4pPr>
            <a:lvl5pPr>
              <a:defRPr>
                <a:latin typeface="Helvetica Neue" panose="02000503000000020004" pitchFamily="2" charset="0"/>
                <a:ea typeface="Helvetica Neue" panose="02000503000000020004" pitchFamily="2" charset="0"/>
                <a:cs typeface="Helvetica Neue" panose="02000503000000020004" pitchFamily="2" charset="0"/>
              </a:defRPr>
            </a:lvl5pPr>
          </a:lstStyle>
          <a:p>
            <a:pPr lvl="0"/>
            <a:r>
              <a:rPr lang="en-US" dirty="0"/>
              <a:t>#</a:t>
            </a:r>
          </a:p>
        </p:txBody>
      </p:sp>
      <p:sp>
        <p:nvSpPr>
          <p:cNvPr id="38" name="Picture Placeholder 29">
            <a:extLst>
              <a:ext uri="{FF2B5EF4-FFF2-40B4-BE49-F238E27FC236}">
                <a16:creationId xmlns:a16="http://schemas.microsoft.com/office/drawing/2014/main" id="{322C1EFF-CD1A-E044-82F0-847E09817AB9}"/>
              </a:ext>
            </a:extLst>
          </p:cNvPr>
          <p:cNvSpPr>
            <a:spLocks noGrp="1"/>
          </p:cNvSpPr>
          <p:nvPr>
            <p:ph type="pic" sz="quarter" idx="37"/>
          </p:nvPr>
        </p:nvSpPr>
        <p:spPr>
          <a:xfrm>
            <a:off x="7880160" y="4391331"/>
            <a:ext cx="964575" cy="964575"/>
          </a:xfrm>
          <a:solidFill>
            <a:srgbClr val="2258B2"/>
          </a:solidFill>
          <a:ln w="38100">
            <a:noFill/>
          </a:ln>
        </p:spPr>
        <p:txBody>
          <a:bodyPr/>
          <a:lstStyle>
            <a:lvl1pPr marL="0" indent="0">
              <a:buNone/>
              <a:defRPr>
                <a:noFill/>
              </a:defRPr>
            </a:lvl1pPr>
          </a:lstStyle>
          <a:p>
            <a:r>
              <a:rPr lang="en-US"/>
              <a:t>Click icon to add picture</a:t>
            </a:r>
            <a:endParaRPr lang="en-US" dirty="0"/>
          </a:p>
        </p:txBody>
      </p:sp>
      <p:sp>
        <p:nvSpPr>
          <p:cNvPr id="39" name="Content Placeholder 2">
            <a:extLst>
              <a:ext uri="{FF2B5EF4-FFF2-40B4-BE49-F238E27FC236}">
                <a16:creationId xmlns:a16="http://schemas.microsoft.com/office/drawing/2014/main" id="{364F9FF0-0FD7-004F-B607-1B2A7F1FFE83}"/>
              </a:ext>
            </a:extLst>
          </p:cNvPr>
          <p:cNvSpPr>
            <a:spLocks noGrp="1"/>
          </p:cNvSpPr>
          <p:nvPr>
            <p:ph idx="38" hasCustomPrompt="1"/>
          </p:nvPr>
        </p:nvSpPr>
        <p:spPr>
          <a:xfrm>
            <a:off x="7916384" y="4415795"/>
            <a:ext cx="892126" cy="915646"/>
          </a:xfrm>
        </p:spPr>
        <p:txBody>
          <a:bodyPr anchor="ctr">
            <a:normAutofit/>
          </a:bodyPr>
          <a:lstStyle>
            <a:lvl1pPr marL="0" indent="0" algn="ctr">
              <a:buNone/>
              <a:defRPr sz="4800" b="1">
                <a:solidFill>
                  <a:schemeClr val="bg1"/>
                </a:solidFill>
                <a:latin typeface="Rockwell" panose="02060603020205020403" pitchFamily="18" charset="77"/>
                <a:ea typeface="Helvetica Neue" panose="02000503000000020004" pitchFamily="2" charset="0"/>
                <a:cs typeface="Helvetica Neue" panose="02000503000000020004" pitchFamily="2" charset="0"/>
              </a:defRPr>
            </a:lvl1pPr>
            <a:lvl2pPr>
              <a:defRPr>
                <a:latin typeface="Helvetica Neue" panose="02000503000000020004" pitchFamily="2" charset="0"/>
                <a:ea typeface="Helvetica Neue" panose="02000503000000020004" pitchFamily="2" charset="0"/>
                <a:cs typeface="Helvetica Neue" panose="02000503000000020004" pitchFamily="2" charset="0"/>
              </a:defRPr>
            </a:lvl2pPr>
            <a:lvl3pPr>
              <a:defRPr>
                <a:latin typeface="Helvetica Neue" panose="02000503000000020004" pitchFamily="2" charset="0"/>
                <a:ea typeface="Helvetica Neue" panose="02000503000000020004" pitchFamily="2" charset="0"/>
                <a:cs typeface="Helvetica Neue" panose="02000503000000020004" pitchFamily="2" charset="0"/>
              </a:defRPr>
            </a:lvl3pPr>
            <a:lvl4pPr>
              <a:defRPr>
                <a:latin typeface="Helvetica Neue" panose="02000503000000020004" pitchFamily="2" charset="0"/>
                <a:ea typeface="Helvetica Neue" panose="02000503000000020004" pitchFamily="2" charset="0"/>
                <a:cs typeface="Helvetica Neue" panose="02000503000000020004" pitchFamily="2" charset="0"/>
              </a:defRPr>
            </a:lvl4pPr>
            <a:lvl5pPr>
              <a:defRPr>
                <a:latin typeface="Helvetica Neue" panose="02000503000000020004" pitchFamily="2" charset="0"/>
                <a:ea typeface="Helvetica Neue" panose="02000503000000020004" pitchFamily="2" charset="0"/>
                <a:cs typeface="Helvetica Neue" panose="02000503000000020004" pitchFamily="2" charset="0"/>
              </a:defRPr>
            </a:lvl5pPr>
          </a:lstStyle>
          <a:p>
            <a:pPr lvl="0"/>
            <a:r>
              <a:rPr lang="en-US" dirty="0"/>
              <a:t>#</a:t>
            </a:r>
          </a:p>
        </p:txBody>
      </p:sp>
    </p:spTree>
    <p:extLst>
      <p:ext uri="{BB962C8B-B14F-4D97-AF65-F5344CB8AC3E}">
        <p14:creationId xmlns:p14="http://schemas.microsoft.com/office/powerpoint/2010/main" val="2516108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Vision">
    <p:bg>
      <p:bgPr>
        <a:blipFill dpi="0" rotWithShape="1">
          <a:blip r:embed="rId2"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2" name="Picture Placeholder 2">
            <a:extLst>
              <a:ext uri="{FF2B5EF4-FFF2-40B4-BE49-F238E27FC236}">
                <a16:creationId xmlns:a16="http://schemas.microsoft.com/office/drawing/2014/main" id="{9221ABCD-A4B6-244F-847F-E7AE64E123C0}"/>
              </a:ext>
            </a:extLst>
          </p:cNvPr>
          <p:cNvSpPr>
            <a:spLocks noGrp="1"/>
          </p:cNvSpPr>
          <p:nvPr>
            <p:ph type="pic" idx="18"/>
          </p:nvPr>
        </p:nvSpPr>
        <p:spPr>
          <a:xfrm>
            <a:off x="4261011" y="944785"/>
            <a:ext cx="2121894" cy="180892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2" name="Title Placeholder 1">
            <a:extLst>
              <a:ext uri="{FF2B5EF4-FFF2-40B4-BE49-F238E27FC236}">
                <a16:creationId xmlns:a16="http://schemas.microsoft.com/office/drawing/2014/main" id="{3BACE19A-9385-F74E-BBE0-06B5C5064F20}"/>
              </a:ext>
            </a:extLst>
          </p:cNvPr>
          <p:cNvSpPr>
            <a:spLocks noGrp="1"/>
          </p:cNvSpPr>
          <p:nvPr>
            <p:ph type="title"/>
          </p:nvPr>
        </p:nvSpPr>
        <p:spPr>
          <a:xfrm>
            <a:off x="626165" y="924337"/>
            <a:ext cx="2574235" cy="5019261"/>
          </a:xfrm>
          <a:prstGeom prst="rect">
            <a:avLst/>
          </a:prstGeom>
        </p:spPr>
        <p:txBody>
          <a:bodyPr vert="horz" lIns="91440" tIns="45720" rIns="91440" bIns="45720" rtlCol="0" anchor="t">
            <a:normAutofit/>
          </a:bodyPr>
          <a:lstStyle>
            <a:lvl1pPr>
              <a:defRPr sz="4800"/>
            </a:lvl1pPr>
          </a:lstStyle>
          <a:p>
            <a:r>
              <a:rPr lang="en-US"/>
              <a:t>Click to edit Master title style</a:t>
            </a:r>
            <a:endParaRPr lang="en-US" dirty="0"/>
          </a:p>
        </p:txBody>
      </p:sp>
      <p:sp>
        <p:nvSpPr>
          <p:cNvPr id="9" name="Google Shape;76;p12">
            <a:extLst>
              <a:ext uri="{FF2B5EF4-FFF2-40B4-BE49-F238E27FC236}">
                <a16:creationId xmlns:a16="http://schemas.microsoft.com/office/drawing/2014/main" id="{D9829D91-4328-9D4D-BD77-829EE7519D80}"/>
              </a:ext>
            </a:extLst>
          </p:cNvPr>
          <p:cNvSpPr txBox="1">
            <a:spLocks noGrp="1"/>
          </p:cNvSpPr>
          <p:nvPr>
            <p:ph type="body" idx="17"/>
          </p:nvPr>
        </p:nvSpPr>
        <p:spPr>
          <a:xfrm>
            <a:off x="4261010" y="2770623"/>
            <a:ext cx="2121894" cy="658378"/>
          </a:xfrm>
          <a:prstGeom prst="rect">
            <a:avLst/>
          </a:prstGeom>
        </p:spPr>
        <p:txBody>
          <a:bodyPr spcFirstLastPara="1" wrap="square" lIns="91425" tIns="91425" rIns="91425" bIns="91425" anchor="ctr" anchorCtr="0">
            <a:noAutofit/>
          </a:bodyPr>
          <a:lstStyle>
            <a:lvl1pPr marL="171450" lvl="0" indent="0" algn="ctr" rtl="0">
              <a:spcBef>
                <a:spcPts val="600"/>
              </a:spcBef>
              <a:spcAft>
                <a:spcPts val="0"/>
              </a:spcAft>
              <a:buSzPts val="900"/>
              <a:buNone/>
              <a:defRPr sz="16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40" name="Picture Placeholder 2">
            <a:extLst>
              <a:ext uri="{FF2B5EF4-FFF2-40B4-BE49-F238E27FC236}">
                <a16:creationId xmlns:a16="http://schemas.microsoft.com/office/drawing/2014/main" id="{A4869360-069F-B54D-A145-0D475CBA937D}"/>
              </a:ext>
            </a:extLst>
          </p:cNvPr>
          <p:cNvSpPr>
            <a:spLocks noGrp="1"/>
          </p:cNvSpPr>
          <p:nvPr>
            <p:ph type="pic" idx="19"/>
          </p:nvPr>
        </p:nvSpPr>
        <p:spPr>
          <a:xfrm>
            <a:off x="4261011" y="3793094"/>
            <a:ext cx="2121894" cy="180892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1" name="Google Shape;76;p12">
            <a:extLst>
              <a:ext uri="{FF2B5EF4-FFF2-40B4-BE49-F238E27FC236}">
                <a16:creationId xmlns:a16="http://schemas.microsoft.com/office/drawing/2014/main" id="{DF130E57-52D2-F14D-B4C6-599A5E8193AF}"/>
              </a:ext>
            </a:extLst>
          </p:cNvPr>
          <p:cNvSpPr txBox="1">
            <a:spLocks noGrp="1"/>
          </p:cNvSpPr>
          <p:nvPr>
            <p:ph type="body" idx="20"/>
          </p:nvPr>
        </p:nvSpPr>
        <p:spPr>
          <a:xfrm>
            <a:off x="4261010" y="5602021"/>
            <a:ext cx="2121894" cy="658378"/>
          </a:xfrm>
          <a:prstGeom prst="rect">
            <a:avLst/>
          </a:prstGeom>
        </p:spPr>
        <p:txBody>
          <a:bodyPr spcFirstLastPara="1" wrap="square" lIns="91425" tIns="91425" rIns="91425" bIns="91425" anchor="ctr" anchorCtr="0">
            <a:noAutofit/>
          </a:bodyPr>
          <a:lstStyle>
            <a:lvl1pPr marL="171450" lvl="0" indent="0" algn="ctr" rtl="0">
              <a:spcBef>
                <a:spcPts val="600"/>
              </a:spcBef>
              <a:spcAft>
                <a:spcPts val="0"/>
              </a:spcAft>
              <a:buSzPts val="900"/>
              <a:buNone/>
              <a:defRPr sz="16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42" name="Picture Placeholder 2">
            <a:extLst>
              <a:ext uri="{FF2B5EF4-FFF2-40B4-BE49-F238E27FC236}">
                <a16:creationId xmlns:a16="http://schemas.microsoft.com/office/drawing/2014/main" id="{5743D162-F702-3A4F-BD45-EE390517D94F}"/>
              </a:ext>
            </a:extLst>
          </p:cNvPr>
          <p:cNvSpPr>
            <a:spLocks noGrp="1"/>
          </p:cNvSpPr>
          <p:nvPr>
            <p:ph type="pic" idx="21"/>
          </p:nvPr>
        </p:nvSpPr>
        <p:spPr>
          <a:xfrm>
            <a:off x="6813659" y="944785"/>
            <a:ext cx="2121894" cy="180892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3" name="Google Shape;76;p12">
            <a:extLst>
              <a:ext uri="{FF2B5EF4-FFF2-40B4-BE49-F238E27FC236}">
                <a16:creationId xmlns:a16="http://schemas.microsoft.com/office/drawing/2014/main" id="{E3AD8165-D092-E542-AD21-6CF41B007EAA}"/>
              </a:ext>
            </a:extLst>
          </p:cNvPr>
          <p:cNvSpPr txBox="1">
            <a:spLocks noGrp="1"/>
          </p:cNvSpPr>
          <p:nvPr>
            <p:ph type="body" idx="22"/>
          </p:nvPr>
        </p:nvSpPr>
        <p:spPr>
          <a:xfrm>
            <a:off x="6813655" y="2770623"/>
            <a:ext cx="2121894" cy="658378"/>
          </a:xfrm>
          <a:prstGeom prst="rect">
            <a:avLst/>
          </a:prstGeom>
        </p:spPr>
        <p:txBody>
          <a:bodyPr spcFirstLastPara="1" wrap="square" lIns="91425" tIns="91425" rIns="91425" bIns="91425" anchor="ctr" anchorCtr="0">
            <a:noAutofit/>
          </a:bodyPr>
          <a:lstStyle>
            <a:lvl1pPr marL="171450" lvl="0" indent="0" algn="ctr" rtl="0">
              <a:spcBef>
                <a:spcPts val="600"/>
              </a:spcBef>
              <a:spcAft>
                <a:spcPts val="0"/>
              </a:spcAft>
              <a:buSzPts val="900"/>
              <a:buNone/>
              <a:defRPr sz="16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44" name="Picture Placeholder 2">
            <a:extLst>
              <a:ext uri="{FF2B5EF4-FFF2-40B4-BE49-F238E27FC236}">
                <a16:creationId xmlns:a16="http://schemas.microsoft.com/office/drawing/2014/main" id="{16363577-BA12-4942-B662-FF1013C97BC1}"/>
              </a:ext>
            </a:extLst>
          </p:cNvPr>
          <p:cNvSpPr>
            <a:spLocks noGrp="1"/>
          </p:cNvSpPr>
          <p:nvPr>
            <p:ph type="pic" idx="23"/>
          </p:nvPr>
        </p:nvSpPr>
        <p:spPr>
          <a:xfrm>
            <a:off x="6813659" y="3793094"/>
            <a:ext cx="2121894" cy="180892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5" name="Google Shape;76;p12">
            <a:extLst>
              <a:ext uri="{FF2B5EF4-FFF2-40B4-BE49-F238E27FC236}">
                <a16:creationId xmlns:a16="http://schemas.microsoft.com/office/drawing/2014/main" id="{10DA6460-3647-CC41-9AD2-8CD75CC6DFE5}"/>
              </a:ext>
            </a:extLst>
          </p:cNvPr>
          <p:cNvSpPr txBox="1">
            <a:spLocks noGrp="1"/>
          </p:cNvSpPr>
          <p:nvPr>
            <p:ph type="body" idx="24"/>
          </p:nvPr>
        </p:nvSpPr>
        <p:spPr>
          <a:xfrm>
            <a:off x="6813655" y="5602021"/>
            <a:ext cx="2121894" cy="658378"/>
          </a:xfrm>
          <a:prstGeom prst="rect">
            <a:avLst/>
          </a:prstGeom>
        </p:spPr>
        <p:txBody>
          <a:bodyPr spcFirstLastPara="1" wrap="square" lIns="91425" tIns="91425" rIns="91425" bIns="91425" anchor="ctr" anchorCtr="0">
            <a:noAutofit/>
          </a:bodyPr>
          <a:lstStyle>
            <a:lvl1pPr marL="171450" lvl="0" indent="0" algn="ctr" rtl="0">
              <a:spcBef>
                <a:spcPts val="600"/>
              </a:spcBef>
              <a:spcAft>
                <a:spcPts val="0"/>
              </a:spcAft>
              <a:buSzPts val="900"/>
              <a:buNone/>
              <a:defRPr sz="16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46" name="Picture Placeholder 2">
            <a:extLst>
              <a:ext uri="{FF2B5EF4-FFF2-40B4-BE49-F238E27FC236}">
                <a16:creationId xmlns:a16="http://schemas.microsoft.com/office/drawing/2014/main" id="{5CE27D3A-72F3-5C4B-B78F-718018B6DAA8}"/>
              </a:ext>
            </a:extLst>
          </p:cNvPr>
          <p:cNvSpPr>
            <a:spLocks noGrp="1"/>
          </p:cNvSpPr>
          <p:nvPr>
            <p:ph type="pic" idx="25"/>
          </p:nvPr>
        </p:nvSpPr>
        <p:spPr>
          <a:xfrm>
            <a:off x="9366300" y="948995"/>
            <a:ext cx="2121894" cy="180892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7" name="Google Shape;76;p12">
            <a:extLst>
              <a:ext uri="{FF2B5EF4-FFF2-40B4-BE49-F238E27FC236}">
                <a16:creationId xmlns:a16="http://schemas.microsoft.com/office/drawing/2014/main" id="{40CF9B8B-8117-0F4A-A824-BE3BF8C27165}"/>
              </a:ext>
            </a:extLst>
          </p:cNvPr>
          <p:cNvSpPr txBox="1">
            <a:spLocks noGrp="1"/>
          </p:cNvSpPr>
          <p:nvPr>
            <p:ph type="body" idx="26"/>
          </p:nvPr>
        </p:nvSpPr>
        <p:spPr>
          <a:xfrm>
            <a:off x="9366299" y="2774833"/>
            <a:ext cx="2121894" cy="658378"/>
          </a:xfrm>
          <a:prstGeom prst="rect">
            <a:avLst/>
          </a:prstGeom>
        </p:spPr>
        <p:txBody>
          <a:bodyPr spcFirstLastPara="1" wrap="square" lIns="91425" tIns="91425" rIns="91425" bIns="91425" anchor="ctr" anchorCtr="0">
            <a:noAutofit/>
          </a:bodyPr>
          <a:lstStyle>
            <a:lvl1pPr marL="171450" lvl="0" indent="0" algn="ctr" rtl="0">
              <a:spcBef>
                <a:spcPts val="600"/>
              </a:spcBef>
              <a:spcAft>
                <a:spcPts val="0"/>
              </a:spcAft>
              <a:buSzPts val="900"/>
              <a:buNone/>
              <a:defRPr sz="16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
        <p:nvSpPr>
          <p:cNvPr id="48" name="Picture Placeholder 2">
            <a:extLst>
              <a:ext uri="{FF2B5EF4-FFF2-40B4-BE49-F238E27FC236}">
                <a16:creationId xmlns:a16="http://schemas.microsoft.com/office/drawing/2014/main" id="{E4293078-0CA0-0D4B-A19B-3EB24B7A58C9}"/>
              </a:ext>
            </a:extLst>
          </p:cNvPr>
          <p:cNvSpPr>
            <a:spLocks noGrp="1"/>
          </p:cNvSpPr>
          <p:nvPr>
            <p:ph type="pic" idx="27"/>
          </p:nvPr>
        </p:nvSpPr>
        <p:spPr>
          <a:xfrm>
            <a:off x="9366300" y="3797304"/>
            <a:ext cx="2121894" cy="180892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9" name="Google Shape;76;p12">
            <a:extLst>
              <a:ext uri="{FF2B5EF4-FFF2-40B4-BE49-F238E27FC236}">
                <a16:creationId xmlns:a16="http://schemas.microsoft.com/office/drawing/2014/main" id="{812F69B4-F20D-8A4C-B4ED-70B4C5A5D0B9}"/>
              </a:ext>
            </a:extLst>
          </p:cNvPr>
          <p:cNvSpPr txBox="1">
            <a:spLocks noGrp="1"/>
          </p:cNvSpPr>
          <p:nvPr>
            <p:ph type="body" idx="28"/>
          </p:nvPr>
        </p:nvSpPr>
        <p:spPr>
          <a:xfrm>
            <a:off x="9366299" y="5606231"/>
            <a:ext cx="2121894" cy="658378"/>
          </a:xfrm>
          <a:prstGeom prst="rect">
            <a:avLst/>
          </a:prstGeom>
        </p:spPr>
        <p:txBody>
          <a:bodyPr spcFirstLastPara="1" wrap="square" lIns="91425" tIns="91425" rIns="91425" bIns="91425" anchor="ctr" anchorCtr="0">
            <a:noAutofit/>
          </a:bodyPr>
          <a:lstStyle>
            <a:lvl1pPr marL="171450" lvl="0" indent="0" algn="ctr" rtl="0">
              <a:spcBef>
                <a:spcPts val="600"/>
              </a:spcBef>
              <a:spcAft>
                <a:spcPts val="0"/>
              </a:spcAft>
              <a:buSzPts val="900"/>
              <a:buNone/>
              <a:defRPr sz="1600" b="1" i="0">
                <a:solidFill>
                  <a:srgbClr val="2258B2"/>
                </a:solidFill>
                <a:latin typeface="Helvetica" pitchFamily="2" charset="0"/>
                <a:ea typeface="Roboto" panose="02000000000000000000" pitchFamily="2" charset="0"/>
                <a:cs typeface="Helvetica" pitchFamily="2" charset="0"/>
              </a:defRPr>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pPr lvl="0"/>
            <a:r>
              <a:rPr lang="en-US"/>
              <a:t>Click to edit Master text styles</a:t>
            </a:r>
          </a:p>
        </p:txBody>
      </p:sp>
    </p:spTree>
    <p:extLst>
      <p:ext uri="{BB962C8B-B14F-4D97-AF65-F5344CB8AC3E}">
        <p14:creationId xmlns:p14="http://schemas.microsoft.com/office/powerpoint/2010/main" val="3499293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76BEF4-28C1-3747-84FB-43794789E153}"/>
              </a:ext>
            </a:extLst>
          </p:cNvPr>
          <p:cNvSpPr>
            <a:spLocks noGrp="1"/>
          </p:cNvSpPr>
          <p:nvPr>
            <p:ph idx="1"/>
          </p:nvPr>
        </p:nvSpPr>
        <p:spPr/>
        <p:txBody>
          <a:bodyPr/>
          <a:lstStyle>
            <a:lvl1pPr>
              <a:defRPr>
                <a:latin typeface="Helvetica Neue" panose="02000503000000020004" pitchFamily="2" charset="0"/>
                <a:ea typeface="Helvetica Neue" panose="02000503000000020004" pitchFamily="2" charset="0"/>
                <a:cs typeface="Helvetica Neue" panose="02000503000000020004" pitchFamily="2" charset="0"/>
              </a:defRPr>
            </a:lvl1pPr>
            <a:lvl2pPr>
              <a:defRPr>
                <a:latin typeface="Helvetica Neue" panose="02000503000000020004" pitchFamily="2" charset="0"/>
                <a:ea typeface="Helvetica Neue" panose="02000503000000020004" pitchFamily="2" charset="0"/>
                <a:cs typeface="Helvetica Neue" panose="02000503000000020004" pitchFamily="2" charset="0"/>
              </a:defRPr>
            </a:lvl2pPr>
            <a:lvl3pPr>
              <a:defRPr>
                <a:latin typeface="Helvetica Neue" panose="02000503000000020004" pitchFamily="2" charset="0"/>
                <a:ea typeface="Helvetica Neue" panose="02000503000000020004" pitchFamily="2" charset="0"/>
                <a:cs typeface="Helvetica Neue" panose="02000503000000020004" pitchFamily="2" charset="0"/>
              </a:defRPr>
            </a:lvl3pPr>
            <a:lvl4pPr>
              <a:defRPr>
                <a:latin typeface="Helvetica Neue" panose="02000503000000020004" pitchFamily="2" charset="0"/>
                <a:ea typeface="Helvetica Neue" panose="02000503000000020004" pitchFamily="2" charset="0"/>
                <a:cs typeface="Helvetica Neue" panose="02000503000000020004" pitchFamily="2" charset="0"/>
              </a:defRPr>
            </a:lvl4pPr>
            <a:lvl5pPr>
              <a:defRPr>
                <a:latin typeface="Helvetica Neue" panose="02000503000000020004" pitchFamily="2" charset="0"/>
                <a:ea typeface="Helvetica Neue" panose="02000503000000020004" pitchFamily="2" charset="0"/>
                <a:cs typeface="Helvetica Neue" panose="02000503000000020004"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9746785-B009-754D-A40C-7232ADAFCD7B}"/>
              </a:ext>
            </a:extLst>
          </p:cNvPr>
          <p:cNvSpPr>
            <a:spLocks noGrp="1"/>
          </p:cNvSpPr>
          <p:nvPr>
            <p:ph type="dt" sz="half" idx="10"/>
          </p:nvPr>
        </p:nvSpPr>
        <p:spPr/>
        <p:txBody>
          <a:bodyPr/>
          <a:lstStyle/>
          <a:p>
            <a:fld id="{9C903A87-2269-EE4A-AAA2-349CEE4A908A}" type="datetimeFigureOut">
              <a:rPr lang="en-US" smtClean="0"/>
              <a:t>11/20/24</a:t>
            </a:fld>
            <a:endParaRPr lang="en-US"/>
          </a:p>
        </p:txBody>
      </p:sp>
      <p:sp>
        <p:nvSpPr>
          <p:cNvPr id="5" name="Footer Placeholder 4">
            <a:extLst>
              <a:ext uri="{FF2B5EF4-FFF2-40B4-BE49-F238E27FC236}">
                <a16:creationId xmlns:a16="http://schemas.microsoft.com/office/drawing/2014/main" id="{DB7EB974-F5FB-A242-810D-0116F53340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ADD935-9E1D-024B-A1F2-B004DB001C37}"/>
              </a:ext>
            </a:extLst>
          </p:cNvPr>
          <p:cNvSpPr>
            <a:spLocks noGrp="1"/>
          </p:cNvSpPr>
          <p:nvPr>
            <p:ph type="sldNum" sz="quarter" idx="12"/>
          </p:nvPr>
        </p:nvSpPr>
        <p:spPr/>
        <p:txBody>
          <a:bodyPr/>
          <a:lstStyle/>
          <a:p>
            <a:fld id="{37E9B189-EC3B-5448-8F48-F2E723284842}" type="slidenum">
              <a:rPr lang="en-US" smtClean="0"/>
              <a:t>‹#›</a:t>
            </a:fld>
            <a:endParaRPr lang="en-US"/>
          </a:p>
        </p:txBody>
      </p:sp>
      <p:sp>
        <p:nvSpPr>
          <p:cNvPr id="7" name="Title Placeholder 1">
            <a:extLst>
              <a:ext uri="{FF2B5EF4-FFF2-40B4-BE49-F238E27FC236}">
                <a16:creationId xmlns:a16="http://schemas.microsoft.com/office/drawing/2014/main" id="{253D626A-2D1E-4C4C-9A23-6C361EB76FC2}"/>
              </a:ext>
            </a:extLst>
          </p:cNvPr>
          <p:cNvSpPr>
            <a:spLocks noGrp="1"/>
          </p:cNvSpPr>
          <p:nvPr>
            <p:ph type="title"/>
          </p:nvPr>
        </p:nvSpPr>
        <p:spPr>
          <a:xfrm>
            <a:off x="838200" y="277662"/>
            <a:ext cx="8114969" cy="557226"/>
          </a:xfrm>
          <a:prstGeom prst="rect">
            <a:avLst/>
          </a:prstGeom>
        </p:spPr>
        <p:txBody>
          <a:bodyPr vert="horz" lIns="91440" tIns="45720" rIns="91440" bIns="45720" rtlCol="0" anchor="ctr">
            <a:normAutofit/>
          </a:bodyPr>
          <a:lstStyle>
            <a:lvl1pPr>
              <a:defRPr b="1" i="0">
                <a:latin typeface="Rockwell" panose="02060603020205020403" pitchFamily="18" charset="77"/>
                <a:ea typeface="Helvetica Neue" panose="02000503000000020004" pitchFamily="2" charset="0"/>
                <a:cs typeface="Helvetica Neue" panose="02000503000000020004"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431021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Quote Blue">
    <p:bg>
      <p:bgPr>
        <a:solidFill>
          <a:srgbClr val="2258B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BC003-24C1-B64B-BAA2-32F8317B56D8}"/>
              </a:ext>
            </a:extLst>
          </p:cNvPr>
          <p:cNvSpPr>
            <a:spLocks noGrp="1"/>
          </p:cNvSpPr>
          <p:nvPr>
            <p:ph type="title"/>
          </p:nvPr>
        </p:nvSpPr>
        <p:spPr>
          <a:xfrm>
            <a:off x="2773680" y="2608103"/>
            <a:ext cx="7330440" cy="1325563"/>
          </a:xfrm>
          <a:prstGeom prst="rect">
            <a:avLst/>
          </a:prstGeom>
        </p:spPr>
        <p:txBody>
          <a:bodyPr>
            <a:normAutofit/>
          </a:bodyPr>
          <a:lstStyle>
            <a:lvl1pPr>
              <a:defRPr sz="2800">
                <a:solidFill>
                  <a:schemeClr val="bg1"/>
                </a:solidFill>
              </a:defRPr>
            </a:lvl1pPr>
          </a:lstStyle>
          <a:p>
            <a:r>
              <a:rPr lang="en-US"/>
              <a:t>Click to edit Master title style</a:t>
            </a:r>
            <a:endParaRPr lang="en-US" dirty="0"/>
          </a:p>
        </p:txBody>
      </p:sp>
      <p:cxnSp>
        <p:nvCxnSpPr>
          <p:cNvPr id="10" name="Straight Connector 9">
            <a:extLst>
              <a:ext uri="{FF2B5EF4-FFF2-40B4-BE49-F238E27FC236}">
                <a16:creationId xmlns:a16="http://schemas.microsoft.com/office/drawing/2014/main" id="{6AFA7883-69A4-894F-AB40-7C2BEBCD9CF0}"/>
              </a:ext>
            </a:extLst>
          </p:cNvPr>
          <p:cNvCxnSpPr>
            <a:cxnSpLocks/>
          </p:cNvCxnSpPr>
          <p:nvPr/>
        </p:nvCxnSpPr>
        <p:spPr>
          <a:xfrm>
            <a:off x="2529840" y="2608103"/>
            <a:ext cx="0" cy="1356043"/>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Content Placeholder 2">
            <a:extLst>
              <a:ext uri="{FF2B5EF4-FFF2-40B4-BE49-F238E27FC236}">
                <a16:creationId xmlns:a16="http://schemas.microsoft.com/office/drawing/2014/main" id="{E87D8DC7-DCA5-2246-A280-088122B91B18}"/>
              </a:ext>
            </a:extLst>
          </p:cNvPr>
          <p:cNvSpPr>
            <a:spLocks noGrp="1"/>
          </p:cNvSpPr>
          <p:nvPr>
            <p:ph idx="1"/>
          </p:nvPr>
        </p:nvSpPr>
        <p:spPr>
          <a:xfrm>
            <a:off x="7119068" y="4353339"/>
            <a:ext cx="2985052" cy="591172"/>
          </a:xfrm>
        </p:spPr>
        <p:txBody>
          <a:bodyPr>
            <a:normAutofit/>
          </a:bodyPr>
          <a:lstStyle>
            <a:lvl1pPr marL="0" indent="0" algn="r">
              <a:buNone/>
              <a:defRPr sz="1800" b="0" i="0">
                <a:solidFill>
                  <a:schemeClr val="bg1"/>
                </a:solidFill>
                <a:latin typeface="Helvetica" pitchFamily="2" charset="0"/>
                <a:ea typeface="Roboto Slab" pitchFamily="2"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6" name="Title 1">
            <a:extLst>
              <a:ext uri="{FF2B5EF4-FFF2-40B4-BE49-F238E27FC236}">
                <a16:creationId xmlns:a16="http://schemas.microsoft.com/office/drawing/2014/main" id="{7679E684-0BB8-874F-AC90-245E6E231FE9}"/>
              </a:ext>
            </a:extLst>
          </p:cNvPr>
          <p:cNvSpPr txBox="1">
            <a:spLocks/>
          </p:cNvSpPr>
          <p:nvPr/>
        </p:nvSpPr>
        <p:spPr>
          <a:xfrm>
            <a:off x="1356360" y="3161743"/>
            <a:ext cx="117348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i="0" kern="1200">
                <a:solidFill>
                  <a:schemeClr val="bg1"/>
                </a:solidFill>
                <a:latin typeface="Roboto Slab" pitchFamily="2" charset="0"/>
                <a:ea typeface="Roboto Slab" pitchFamily="2" charset="0"/>
                <a:cs typeface="+mj-cs"/>
              </a:defRPr>
            </a:lvl1pPr>
          </a:lstStyle>
          <a:p>
            <a:r>
              <a:rPr lang="en-US" sz="20000" dirty="0">
                <a:solidFill>
                  <a:schemeClr val="bg1"/>
                </a:solidFill>
              </a:rPr>
              <a:t>“</a:t>
            </a:r>
          </a:p>
        </p:txBody>
      </p:sp>
    </p:spTree>
    <p:extLst>
      <p:ext uri="{BB962C8B-B14F-4D97-AF65-F5344CB8AC3E}">
        <p14:creationId xmlns:p14="http://schemas.microsoft.com/office/powerpoint/2010/main" val="7773616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_Quote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BC003-24C1-B64B-BAA2-32F8317B56D8}"/>
              </a:ext>
            </a:extLst>
          </p:cNvPr>
          <p:cNvSpPr>
            <a:spLocks noGrp="1"/>
          </p:cNvSpPr>
          <p:nvPr>
            <p:ph type="title"/>
          </p:nvPr>
        </p:nvSpPr>
        <p:spPr>
          <a:xfrm>
            <a:off x="2773680" y="2608103"/>
            <a:ext cx="7330440" cy="1325563"/>
          </a:xfrm>
          <a:prstGeom prst="rect">
            <a:avLst/>
          </a:prstGeom>
        </p:spPr>
        <p:txBody>
          <a:bodyPr>
            <a:normAutofit/>
          </a:bodyPr>
          <a:lstStyle>
            <a:lvl1pPr>
              <a:defRPr sz="2800">
                <a:solidFill>
                  <a:srgbClr val="2258B2"/>
                </a:solidFill>
              </a:defRPr>
            </a:lvl1pPr>
          </a:lstStyle>
          <a:p>
            <a:r>
              <a:rPr lang="en-US"/>
              <a:t>Click to edit Master title style</a:t>
            </a:r>
            <a:endParaRPr lang="en-US" dirty="0"/>
          </a:p>
        </p:txBody>
      </p:sp>
      <p:sp>
        <p:nvSpPr>
          <p:cNvPr id="7" name="Title 1">
            <a:extLst>
              <a:ext uri="{FF2B5EF4-FFF2-40B4-BE49-F238E27FC236}">
                <a16:creationId xmlns:a16="http://schemas.microsoft.com/office/drawing/2014/main" id="{7F7C88C1-7063-F843-8929-D91E43E47557}"/>
              </a:ext>
            </a:extLst>
          </p:cNvPr>
          <p:cNvSpPr txBox="1">
            <a:spLocks/>
          </p:cNvSpPr>
          <p:nvPr/>
        </p:nvSpPr>
        <p:spPr>
          <a:xfrm>
            <a:off x="1356360" y="3161743"/>
            <a:ext cx="117348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i="0" kern="1200">
                <a:solidFill>
                  <a:schemeClr val="bg1"/>
                </a:solidFill>
                <a:latin typeface="Roboto Slab" pitchFamily="2" charset="0"/>
                <a:ea typeface="Roboto Slab" pitchFamily="2" charset="0"/>
                <a:cs typeface="+mj-cs"/>
              </a:defRPr>
            </a:lvl1pPr>
          </a:lstStyle>
          <a:p>
            <a:r>
              <a:rPr lang="en-US" sz="20000" dirty="0">
                <a:solidFill>
                  <a:srgbClr val="2258B2"/>
                </a:solidFill>
              </a:rPr>
              <a:t>“</a:t>
            </a:r>
          </a:p>
        </p:txBody>
      </p:sp>
      <p:cxnSp>
        <p:nvCxnSpPr>
          <p:cNvPr id="10" name="Straight Connector 9">
            <a:extLst>
              <a:ext uri="{FF2B5EF4-FFF2-40B4-BE49-F238E27FC236}">
                <a16:creationId xmlns:a16="http://schemas.microsoft.com/office/drawing/2014/main" id="{6AFA7883-69A4-894F-AB40-7C2BEBCD9CF0}"/>
              </a:ext>
            </a:extLst>
          </p:cNvPr>
          <p:cNvCxnSpPr>
            <a:cxnSpLocks/>
          </p:cNvCxnSpPr>
          <p:nvPr/>
        </p:nvCxnSpPr>
        <p:spPr>
          <a:xfrm>
            <a:off x="2529840" y="2608103"/>
            <a:ext cx="0" cy="1356043"/>
          </a:xfrm>
          <a:prstGeom prst="line">
            <a:avLst/>
          </a:prstGeom>
          <a:ln w="15875">
            <a:solidFill>
              <a:srgbClr val="2258B2"/>
            </a:solidFill>
          </a:ln>
        </p:spPr>
        <p:style>
          <a:lnRef idx="1">
            <a:schemeClr val="accent1"/>
          </a:lnRef>
          <a:fillRef idx="0">
            <a:schemeClr val="accent1"/>
          </a:fillRef>
          <a:effectRef idx="0">
            <a:schemeClr val="accent1"/>
          </a:effectRef>
          <a:fontRef idx="minor">
            <a:schemeClr val="tx1"/>
          </a:fontRef>
        </p:style>
      </p:cxnSp>
      <p:sp>
        <p:nvSpPr>
          <p:cNvPr id="20" name="Content Placeholder 2">
            <a:extLst>
              <a:ext uri="{FF2B5EF4-FFF2-40B4-BE49-F238E27FC236}">
                <a16:creationId xmlns:a16="http://schemas.microsoft.com/office/drawing/2014/main" id="{E87D8DC7-DCA5-2246-A280-088122B91B18}"/>
              </a:ext>
            </a:extLst>
          </p:cNvPr>
          <p:cNvSpPr>
            <a:spLocks noGrp="1"/>
          </p:cNvSpPr>
          <p:nvPr>
            <p:ph idx="1"/>
          </p:nvPr>
        </p:nvSpPr>
        <p:spPr>
          <a:xfrm>
            <a:off x="7119068" y="4353339"/>
            <a:ext cx="2985052" cy="591172"/>
          </a:xfrm>
        </p:spPr>
        <p:txBody>
          <a:bodyPr>
            <a:normAutofit/>
          </a:bodyPr>
          <a:lstStyle>
            <a:lvl1pPr marL="0" indent="0" algn="r">
              <a:buNone/>
              <a:defRPr sz="1800" b="0" i="0">
                <a:solidFill>
                  <a:srgbClr val="2258B2"/>
                </a:solidFill>
                <a:latin typeface="Helvetica" pitchFamily="2" charset="0"/>
                <a:ea typeface="Roboto Slab" pitchFamily="2"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113041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0" cstate="hq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ADD0BC-25A1-6E48-BB91-9BC5FF56876A}"/>
              </a:ext>
            </a:extLst>
          </p:cNvPr>
          <p:cNvSpPr>
            <a:spLocks noGrp="1"/>
          </p:cNvSpPr>
          <p:nvPr>
            <p:ph type="title"/>
          </p:nvPr>
        </p:nvSpPr>
        <p:spPr>
          <a:xfrm>
            <a:off x="838200" y="277662"/>
            <a:ext cx="8114969" cy="5572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65CF2B1-5948-3247-91E1-EDA7AC83CC43}"/>
              </a:ext>
            </a:extLst>
          </p:cNvPr>
          <p:cNvSpPr>
            <a:spLocks noGrp="1"/>
          </p:cNvSpPr>
          <p:nvPr>
            <p:ph type="body" idx="1"/>
          </p:nvPr>
        </p:nvSpPr>
        <p:spPr>
          <a:xfrm>
            <a:off x="838200" y="1311965"/>
            <a:ext cx="10515600" cy="48649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382827B-E079-6042-9436-956CE4D868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903A87-2269-EE4A-AAA2-349CEE4A908A}" type="datetimeFigureOut">
              <a:rPr lang="en-US" smtClean="0"/>
              <a:t>11/20/24</a:t>
            </a:fld>
            <a:endParaRPr lang="en-US"/>
          </a:p>
        </p:txBody>
      </p:sp>
      <p:sp>
        <p:nvSpPr>
          <p:cNvPr id="5" name="Footer Placeholder 4">
            <a:extLst>
              <a:ext uri="{FF2B5EF4-FFF2-40B4-BE49-F238E27FC236}">
                <a16:creationId xmlns:a16="http://schemas.microsoft.com/office/drawing/2014/main" id="{D874DBFC-C6B2-4847-A83E-36CC850F79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707E531-26EA-9C48-9262-9A369D13CB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E9B189-EC3B-5448-8F48-F2E723284842}" type="slidenum">
              <a:rPr lang="en-US" smtClean="0"/>
              <a:t>‹#›</a:t>
            </a:fld>
            <a:endParaRPr lang="en-US"/>
          </a:p>
        </p:txBody>
      </p:sp>
    </p:spTree>
    <p:extLst>
      <p:ext uri="{BB962C8B-B14F-4D97-AF65-F5344CB8AC3E}">
        <p14:creationId xmlns:p14="http://schemas.microsoft.com/office/powerpoint/2010/main" val="2307332286"/>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 id="2147483732" r:id="rId18"/>
  </p:sldLayoutIdLst>
  <p:txStyles>
    <p:titleStyle>
      <a:lvl1pPr algn="l" defTabSz="914400" rtl="0" eaLnBrk="1" latinLnBrk="0" hangingPunct="1">
        <a:lnSpc>
          <a:spcPct val="90000"/>
        </a:lnSpc>
        <a:spcBef>
          <a:spcPct val="0"/>
        </a:spcBef>
        <a:buNone/>
        <a:defRPr sz="3200" b="1" i="0" kern="1200">
          <a:solidFill>
            <a:srgbClr val="2258B2"/>
          </a:solidFill>
          <a:latin typeface="Rockwell" panose="02060603020205020403" pitchFamily="18" charset="77"/>
          <a:ea typeface="Roboto Slab"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rgbClr val="59595C"/>
          </a:solidFill>
          <a:latin typeface="Helvetica" pitchFamily="2"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rgbClr val="59595C"/>
          </a:solidFill>
          <a:latin typeface="Helvetica" pitchFamily="2"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rgbClr val="59595C"/>
          </a:solidFill>
          <a:latin typeface="Helvetica" pitchFamily="2"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rgbClr val="59595C"/>
          </a:solidFill>
          <a:latin typeface="Helvetica" pitchFamily="2"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rgbClr val="59595C"/>
          </a:solidFill>
          <a:latin typeface="Helvetica" pitchFamily="2"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10.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emf"/><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35.emf"/><Relationship Id="rId5" Type="http://schemas.openxmlformats.org/officeDocument/2006/relationships/image" Target="../media/image34.emf"/><Relationship Id="rId4" Type="http://schemas.openxmlformats.org/officeDocument/2006/relationships/image" Target="../media/image33.emf"/></Relationships>
</file>

<file path=ppt/slides/_rels/slide11.xml.rels><?xml version="1.0" encoding="UTF-8" standalone="yes"?>
<Relationships xmlns="http://schemas.openxmlformats.org/package/2006/relationships"><Relationship Id="rId3" Type="http://schemas.openxmlformats.org/officeDocument/2006/relationships/image" Target="../media/image37.emf"/><Relationship Id="rId7"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40.emf"/><Relationship Id="rId5" Type="http://schemas.openxmlformats.org/officeDocument/2006/relationships/image" Target="../media/image39.emf"/><Relationship Id="rId4" Type="http://schemas.openxmlformats.org/officeDocument/2006/relationships/image" Target="../media/image38.emf"/></Relationships>
</file>

<file path=ppt/slides/_rels/slide12.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8.emf"/><Relationship Id="rId7" Type="http://schemas.openxmlformats.org/officeDocument/2006/relationships/image" Target="../media/image45.emf"/><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44.emf"/><Relationship Id="rId5" Type="http://schemas.openxmlformats.org/officeDocument/2006/relationships/image" Target="../media/image43.emf"/><Relationship Id="rId4" Type="http://schemas.openxmlformats.org/officeDocument/2006/relationships/image" Target="../media/image42.emf"/></Relationships>
</file>

<file path=ppt/slides/_rels/slide14.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38.emf"/><Relationship Id="rId4" Type="http://schemas.openxmlformats.org/officeDocument/2006/relationships/image" Target="../media/image47.emf"/></Relationships>
</file>

<file path=ppt/slides/_rels/slide15.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49.emf"/><Relationship Id="rId5" Type="http://schemas.openxmlformats.org/officeDocument/2006/relationships/image" Target="../media/image48.emf"/><Relationship Id="rId4" Type="http://schemas.openxmlformats.org/officeDocument/2006/relationships/image" Target="../media/image40.emf"/></Relationships>
</file>

<file path=ppt/slides/_rels/slide16.xml.rels><?xml version="1.0" encoding="UTF-8" standalone="yes"?>
<Relationships xmlns="http://schemas.openxmlformats.org/package/2006/relationships"><Relationship Id="rId8" Type="http://schemas.openxmlformats.org/officeDocument/2006/relationships/image" Target="../media/image55.emf"/><Relationship Id="rId3" Type="http://schemas.openxmlformats.org/officeDocument/2006/relationships/image" Target="../media/image50.emf"/><Relationship Id="rId7" Type="http://schemas.openxmlformats.org/officeDocument/2006/relationships/image" Target="../media/image54.emf"/><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53.emf"/><Relationship Id="rId5" Type="http://schemas.openxmlformats.org/officeDocument/2006/relationships/image" Target="../media/image52.png"/><Relationship Id="rId10" Type="http://schemas.openxmlformats.org/officeDocument/2006/relationships/image" Target="../media/image57.png"/><Relationship Id="rId4" Type="http://schemas.openxmlformats.org/officeDocument/2006/relationships/image" Target="../media/image51.png"/><Relationship Id="rId9" Type="http://schemas.openxmlformats.org/officeDocument/2006/relationships/image" Target="../media/image56.emf"/></Relationships>
</file>

<file path=ppt/slides/_rels/slide2.xml.rels><?xml version="1.0" encoding="UTF-8" standalone="yes"?>
<Relationships xmlns="http://schemas.openxmlformats.org/package/2006/relationships"><Relationship Id="rId8" Type="http://schemas.openxmlformats.org/officeDocument/2006/relationships/image" Target="../media/image17.emf"/><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5.emf"/><Relationship Id="rId11" Type="http://schemas.openxmlformats.org/officeDocument/2006/relationships/image" Target="../media/image20.emf"/><Relationship Id="rId5" Type="http://schemas.openxmlformats.org/officeDocument/2006/relationships/image" Target="../media/image14.emf"/><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2.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4.emf"/></Relationships>
</file>

<file path=ppt/slides/_rels/slide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9.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1.emf"/><Relationship Id="rId4" Type="http://schemas.openxmlformats.org/officeDocument/2006/relationships/image" Target="../media/image3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ounded Rectangle 23">
            <a:extLst>
              <a:ext uri="{FF2B5EF4-FFF2-40B4-BE49-F238E27FC236}">
                <a16:creationId xmlns:a16="http://schemas.microsoft.com/office/drawing/2014/main" id="{2D7B1486-4EE2-2E87-7179-38BB38FF2A43}"/>
              </a:ext>
            </a:extLst>
          </p:cNvPr>
          <p:cNvSpPr/>
          <p:nvPr/>
        </p:nvSpPr>
        <p:spPr>
          <a:xfrm>
            <a:off x="1490078" y="1295251"/>
            <a:ext cx="1826973" cy="369332"/>
          </a:xfrm>
          <a:prstGeom prst="roundRect">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E387FE-90F5-EA05-0815-A6133C8C5289}"/>
              </a:ext>
            </a:extLst>
          </p:cNvPr>
          <p:cNvSpPr>
            <a:spLocks noGrp="1"/>
          </p:cNvSpPr>
          <p:nvPr>
            <p:ph type="title"/>
          </p:nvPr>
        </p:nvSpPr>
        <p:spPr/>
        <p:txBody>
          <a:bodyPr/>
          <a:lstStyle/>
          <a:p>
            <a:r>
              <a:rPr lang="en-US" dirty="0"/>
              <a:t>Reaction Models (flame states)</a:t>
            </a:r>
          </a:p>
        </p:txBody>
      </p:sp>
      <p:pic>
        <p:nvPicPr>
          <p:cNvPr id="3" name="Picture 6">
            <a:extLst>
              <a:ext uri="{FF2B5EF4-FFF2-40B4-BE49-F238E27FC236}">
                <a16:creationId xmlns:a16="http://schemas.microsoft.com/office/drawing/2014/main" id="{2D8CFC4E-7E22-0882-075F-58349F89CC4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81652" y="1667190"/>
            <a:ext cx="2994939" cy="2631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6" name="Group 15">
            <a:extLst>
              <a:ext uri="{FF2B5EF4-FFF2-40B4-BE49-F238E27FC236}">
                <a16:creationId xmlns:a16="http://schemas.microsoft.com/office/drawing/2014/main" id="{BAFEA153-77A4-B32C-0BB0-0E9401EACDE5}"/>
              </a:ext>
            </a:extLst>
          </p:cNvPr>
          <p:cNvGrpSpPr/>
          <p:nvPr/>
        </p:nvGrpSpPr>
        <p:grpSpPr>
          <a:xfrm>
            <a:off x="8301064" y="1798801"/>
            <a:ext cx="2955641" cy="1793775"/>
            <a:chOff x="8102885" y="1120875"/>
            <a:chExt cx="2955641" cy="1793775"/>
          </a:xfrm>
        </p:grpSpPr>
        <p:sp>
          <p:nvSpPr>
            <p:cNvPr id="4" name="Rounded Rectangle 3">
              <a:extLst>
                <a:ext uri="{FF2B5EF4-FFF2-40B4-BE49-F238E27FC236}">
                  <a16:creationId xmlns:a16="http://schemas.microsoft.com/office/drawing/2014/main" id="{94231191-5DD0-52FF-6E43-BD2DA4B77E56}"/>
                </a:ext>
              </a:extLst>
            </p:cNvPr>
            <p:cNvSpPr/>
            <p:nvPr/>
          </p:nvSpPr>
          <p:spPr>
            <a:xfrm>
              <a:off x="8801101" y="1701799"/>
              <a:ext cx="1428749" cy="1212851"/>
            </a:xfrm>
            <a:prstGeom prst="roundRect">
              <a:avLst>
                <a:gd name="adj" fmla="val 24588"/>
              </a:avLst>
            </a:prstGeom>
            <a:solidFill>
              <a:srgbClr val="FF6600"/>
            </a:solidFill>
            <a:ln>
              <a:noFill/>
            </a:ln>
            <a:effectLst>
              <a:outerShdw blurRad="186719" dist="139039"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ight Arrow 4">
              <a:extLst>
                <a:ext uri="{FF2B5EF4-FFF2-40B4-BE49-F238E27FC236}">
                  <a16:creationId xmlns:a16="http://schemas.microsoft.com/office/drawing/2014/main" id="{85E2726E-A430-60C8-2B0F-6B89229F864E}"/>
                </a:ext>
              </a:extLst>
            </p:cNvPr>
            <p:cNvSpPr/>
            <p:nvPr/>
          </p:nvSpPr>
          <p:spPr>
            <a:xfrm>
              <a:off x="10229850" y="2423318"/>
              <a:ext cx="828676" cy="257175"/>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4004D1-623B-02BD-E410-1E0778C32289}"/>
                </a:ext>
              </a:extLst>
            </p:cNvPr>
            <p:cNvSpPr/>
            <p:nvPr/>
          </p:nvSpPr>
          <p:spPr>
            <a:xfrm>
              <a:off x="8102885" y="1957388"/>
              <a:ext cx="698216" cy="142875"/>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llate 10">
              <a:extLst>
                <a:ext uri="{FF2B5EF4-FFF2-40B4-BE49-F238E27FC236}">
                  <a16:creationId xmlns:a16="http://schemas.microsoft.com/office/drawing/2014/main" id="{383C5FB5-F3D0-2E4C-87F9-5517FC19E73F}"/>
                </a:ext>
              </a:extLst>
            </p:cNvPr>
            <p:cNvSpPr/>
            <p:nvPr/>
          </p:nvSpPr>
          <p:spPr>
            <a:xfrm rot="16200000">
              <a:off x="9425883" y="2083855"/>
              <a:ext cx="179185" cy="499740"/>
            </a:xfrm>
            <a:prstGeom prst="flowChartCollat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ectangle 11">
              <a:extLst>
                <a:ext uri="{FF2B5EF4-FFF2-40B4-BE49-F238E27FC236}">
                  <a16:creationId xmlns:a16="http://schemas.microsoft.com/office/drawing/2014/main" id="{B612A607-9CF2-2BFD-C832-006680C095BB}"/>
                </a:ext>
              </a:extLst>
            </p:cNvPr>
            <p:cNvSpPr/>
            <p:nvPr/>
          </p:nvSpPr>
          <p:spPr>
            <a:xfrm>
              <a:off x="9492616" y="1120875"/>
              <a:ext cx="45719" cy="121285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ounded Rectangle 17">
            <a:extLst>
              <a:ext uri="{FF2B5EF4-FFF2-40B4-BE49-F238E27FC236}">
                <a16:creationId xmlns:a16="http://schemas.microsoft.com/office/drawing/2014/main" id="{E88BAD44-1993-5D08-0564-FBAF07CFE72E}"/>
              </a:ext>
            </a:extLst>
          </p:cNvPr>
          <p:cNvSpPr/>
          <p:nvPr/>
        </p:nvSpPr>
        <p:spPr>
          <a:xfrm>
            <a:off x="838200" y="2409939"/>
            <a:ext cx="3099619" cy="520109"/>
          </a:xfrm>
          <a:prstGeom prst="roundRect">
            <a:avLst>
              <a:gd name="adj" fmla="val 24588"/>
            </a:avLst>
          </a:prstGeom>
          <a:gradFill flip="none" rotWithShape="1">
            <a:gsLst>
              <a:gs pos="6000">
                <a:srgbClr val="00B0F0"/>
              </a:gs>
              <a:gs pos="72021">
                <a:srgbClr val="00B0F0"/>
              </a:gs>
              <a:gs pos="48000">
                <a:schemeClr val="accent6"/>
              </a:gs>
              <a:gs pos="15000">
                <a:schemeClr val="accent6"/>
              </a:gs>
              <a:gs pos="0">
                <a:srgbClr val="00B0F0"/>
              </a:gs>
              <a:gs pos="35000">
                <a:schemeClr val="accent2">
                  <a:lumMod val="75000"/>
                </a:schemeClr>
              </a:gs>
              <a:gs pos="25996">
                <a:schemeClr val="accent2">
                  <a:lumMod val="75000"/>
                </a:schemeClr>
              </a:gs>
              <a:gs pos="30000">
                <a:srgbClr val="FFC000"/>
              </a:gs>
              <a:gs pos="99000">
                <a:srgbClr val="00B0F0"/>
              </a:gs>
            </a:gsLst>
            <a:lin ang="0" scaled="1"/>
            <a:tileRect/>
          </a:gradFill>
          <a:ln>
            <a:noFill/>
          </a:ln>
          <a:effectLst>
            <a:outerShdw blurRad="186719" dist="139039"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13333A52-60B1-6D53-DB86-55D06D798DAE}"/>
              </a:ext>
            </a:extLst>
          </p:cNvPr>
          <p:cNvSpPr txBox="1"/>
          <p:nvPr/>
        </p:nvSpPr>
        <p:spPr>
          <a:xfrm>
            <a:off x="1516856" y="1276608"/>
            <a:ext cx="1949520" cy="400110"/>
          </a:xfrm>
          <a:prstGeom prst="rect">
            <a:avLst/>
          </a:prstGeom>
          <a:noFill/>
        </p:spPr>
        <p:txBody>
          <a:bodyPr wrap="square" rtlCol="0">
            <a:spAutoFit/>
          </a:bodyPr>
          <a:lstStyle/>
          <a:p>
            <a:r>
              <a:rPr lang="en-US" sz="2000" b="1">
                <a:solidFill>
                  <a:schemeClr val="bg1"/>
                </a:solidFill>
              </a:rPr>
              <a:t>Diffusion flame</a:t>
            </a:r>
          </a:p>
        </p:txBody>
      </p:sp>
      <p:sp>
        <p:nvSpPr>
          <p:cNvPr id="22" name="TextBox 21">
            <a:extLst>
              <a:ext uri="{FF2B5EF4-FFF2-40B4-BE49-F238E27FC236}">
                <a16:creationId xmlns:a16="http://schemas.microsoft.com/office/drawing/2014/main" id="{A045B013-7F28-51CD-38A4-3EBD0DCA9722}"/>
              </a:ext>
            </a:extLst>
          </p:cNvPr>
          <p:cNvSpPr txBox="1"/>
          <p:nvPr/>
        </p:nvSpPr>
        <p:spPr>
          <a:xfrm>
            <a:off x="689018" y="1839197"/>
            <a:ext cx="619080" cy="523220"/>
          </a:xfrm>
          <a:prstGeom prst="rect">
            <a:avLst/>
          </a:prstGeom>
          <a:noFill/>
        </p:spPr>
        <p:txBody>
          <a:bodyPr wrap="none" rtlCol="0">
            <a:spAutoFit/>
          </a:bodyPr>
          <a:lstStyle/>
          <a:p>
            <a:r>
              <a:rPr lang="en-US" sz="2800" b="1">
                <a:solidFill>
                  <a:srgbClr val="0070C0"/>
                </a:solidFill>
              </a:rPr>
              <a:t>Air</a:t>
            </a:r>
          </a:p>
        </p:txBody>
      </p:sp>
      <p:sp>
        <p:nvSpPr>
          <p:cNvPr id="23" name="TextBox 22">
            <a:extLst>
              <a:ext uri="{FF2B5EF4-FFF2-40B4-BE49-F238E27FC236}">
                <a16:creationId xmlns:a16="http://schemas.microsoft.com/office/drawing/2014/main" id="{783A0ACE-B653-3541-87FC-6BDD6CE03DB6}"/>
              </a:ext>
            </a:extLst>
          </p:cNvPr>
          <p:cNvSpPr txBox="1"/>
          <p:nvPr/>
        </p:nvSpPr>
        <p:spPr>
          <a:xfrm>
            <a:off x="3521937" y="1864698"/>
            <a:ext cx="811441" cy="523220"/>
          </a:xfrm>
          <a:prstGeom prst="rect">
            <a:avLst/>
          </a:prstGeom>
          <a:noFill/>
          <a:effectLst/>
        </p:spPr>
        <p:txBody>
          <a:bodyPr wrap="none" rtlCol="0">
            <a:spAutoFit/>
          </a:bodyPr>
          <a:lstStyle/>
          <a:p>
            <a:r>
              <a:rPr lang="en-US" sz="2800" b="1">
                <a:solidFill>
                  <a:srgbClr val="C00000"/>
                </a:solidFill>
              </a:rPr>
              <a:t>Fuel</a:t>
            </a:r>
          </a:p>
        </p:txBody>
      </p:sp>
      <p:sp>
        <p:nvSpPr>
          <p:cNvPr id="25" name="Rounded Rectangle 24">
            <a:extLst>
              <a:ext uri="{FF2B5EF4-FFF2-40B4-BE49-F238E27FC236}">
                <a16:creationId xmlns:a16="http://schemas.microsoft.com/office/drawing/2014/main" id="{FAA3CC98-4B49-1ABB-BDDA-1AB51CC1B43A}"/>
              </a:ext>
            </a:extLst>
          </p:cNvPr>
          <p:cNvSpPr/>
          <p:nvPr/>
        </p:nvSpPr>
        <p:spPr>
          <a:xfrm>
            <a:off x="5255166" y="1295251"/>
            <a:ext cx="1826973" cy="369332"/>
          </a:xfrm>
          <a:prstGeom prst="roundRect">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A204C5DC-087D-A4CD-F243-CD45DA5BD558}"/>
              </a:ext>
            </a:extLst>
          </p:cNvPr>
          <p:cNvSpPr txBox="1"/>
          <p:nvPr/>
        </p:nvSpPr>
        <p:spPr>
          <a:xfrm>
            <a:off x="5310659" y="1270296"/>
            <a:ext cx="1728037" cy="400110"/>
          </a:xfrm>
          <a:prstGeom prst="rect">
            <a:avLst/>
          </a:prstGeom>
          <a:noFill/>
        </p:spPr>
        <p:txBody>
          <a:bodyPr wrap="square" rtlCol="0">
            <a:spAutoFit/>
          </a:bodyPr>
          <a:lstStyle/>
          <a:p>
            <a:pPr algn="ctr"/>
            <a:r>
              <a:rPr lang="en-US" sz="2000" b="1">
                <a:solidFill>
                  <a:schemeClr val="bg1"/>
                </a:solidFill>
              </a:rPr>
              <a:t>Opposed Jet</a:t>
            </a:r>
          </a:p>
        </p:txBody>
      </p:sp>
      <p:sp>
        <p:nvSpPr>
          <p:cNvPr id="27" name="Rounded Rectangle 26">
            <a:extLst>
              <a:ext uri="{FF2B5EF4-FFF2-40B4-BE49-F238E27FC236}">
                <a16:creationId xmlns:a16="http://schemas.microsoft.com/office/drawing/2014/main" id="{715C26CF-2A9C-6413-3EC2-2F6908B92984}"/>
              </a:ext>
            </a:extLst>
          </p:cNvPr>
          <p:cNvSpPr/>
          <p:nvPr/>
        </p:nvSpPr>
        <p:spPr>
          <a:xfrm>
            <a:off x="8771283" y="1289428"/>
            <a:ext cx="1826973" cy="369332"/>
          </a:xfrm>
          <a:prstGeom prst="roundRect">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DAE9578F-AE5B-7D82-C87B-1C1259A52F63}"/>
              </a:ext>
            </a:extLst>
          </p:cNvPr>
          <p:cNvSpPr txBox="1"/>
          <p:nvPr/>
        </p:nvSpPr>
        <p:spPr>
          <a:xfrm>
            <a:off x="8800167" y="1264756"/>
            <a:ext cx="1826973" cy="400110"/>
          </a:xfrm>
          <a:prstGeom prst="rect">
            <a:avLst/>
          </a:prstGeom>
          <a:noFill/>
        </p:spPr>
        <p:txBody>
          <a:bodyPr wrap="square" rtlCol="0">
            <a:spAutoFit/>
          </a:bodyPr>
          <a:lstStyle/>
          <a:p>
            <a:pPr algn="ctr"/>
            <a:r>
              <a:rPr lang="en-US" sz="2000" b="1">
                <a:solidFill>
                  <a:schemeClr val="bg1"/>
                </a:solidFill>
              </a:rPr>
              <a:t>Stirred Reactor</a:t>
            </a:r>
          </a:p>
        </p:txBody>
      </p:sp>
      <p:pic>
        <p:nvPicPr>
          <p:cNvPr id="31" name="Picture 30">
            <a:extLst>
              <a:ext uri="{FF2B5EF4-FFF2-40B4-BE49-F238E27FC236}">
                <a16:creationId xmlns:a16="http://schemas.microsoft.com/office/drawing/2014/main" id="{D651F74A-3884-6B10-1324-5F45A4DECFE0}"/>
              </a:ext>
            </a:extLst>
          </p:cNvPr>
          <p:cNvPicPr>
            <a:picLocks noChangeAspect="1"/>
          </p:cNvPicPr>
          <p:nvPr/>
        </p:nvPicPr>
        <p:blipFill>
          <a:blip r:embed="rId4"/>
          <a:stretch>
            <a:fillRect/>
          </a:stretch>
        </p:blipFill>
        <p:spPr>
          <a:xfrm>
            <a:off x="4941532" y="4433353"/>
            <a:ext cx="2178707" cy="952500"/>
          </a:xfrm>
          <a:prstGeom prst="rect">
            <a:avLst/>
          </a:prstGeom>
        </p:spPr>
      </p:pic>
      <p:pic>
        <p:nvPicPr>
          <p:cNvPr id="32" name="Picture 31">
            <a:extLst>
              <a:ext uri="{FF2B5EF4-FFF2-40B4-BE49-F238E27FC236}">
                <a16:creationId xmlns:a16="http://schemas.microsoft.com/office/drawing/2014/main" id="{E232F0C4-3257-4DD6-B952-FEE1852DD30D}"/>
              </a:ext>
            </a:extLst>
          </p:cNvPr>
          <p:cNvPicPr>
            <a:picLocks noChangeAspect="1"/>
          </p:cNvPicPr>
          <p:nvPr/>
        </p:nvPicPr>
        <p:blipFill>
          <a:blip r:embed="rId5"/>
          <a:stretch>
            <a:fillRect/>
          </a:stretch>
        </p:blipFill>
        <p:spPr>
          <a:xfrm>
            <a:off x="8618471" y="4433353"/>
            <a:ext cx="2409569" cy="817727"/>
          </a:xfrm>
          <a:prstGeom prst="rect">
            <a:avLst/>
          </a:prstGeom>
        </p:spPr>
      </p:pic>
      <p:pic>
        <p:nvPicPr>
          <p:cNvPr id="33" name="Picture 32">
            <a:extLst>
              <a:ext uri="{FF2B5EF4-FFF2-40B4-BE49-F238E27FC236}">
                <a16:creationId xmlns:a16="http://schemas.microsoft.com/office/drawing/2014/main" id="{51131075-66CF-7E56-BD38-35A79C413F88}"/>
              </a:ext>
            </a:extLst>
          </p:cNvPr>
          <p:cNvPicPr>
            <a:picLocks noChangeAspect="1"/>
          </p:cNvPicPr>
          <p:nvPr/>
        </p:nvPicPr>
        <p:blipFill>
          <a:blip r:embed="rId6"/>
          <a:stretch>
            <a:fillRect/>
          </a:stretch>
        </p:blipFill>
        <p:spPr>
          <a:xfrm>
            <a:off x="1364456" y="4466517"/>
            <a:ext cx="2177137" cy="886171"/>
          </a:xfrm>
          <a:prstGeom prst="rect">
            <a:avLst/>
          </a:prstGeom>
        </p:spPr>
      </p:pic>
      <p:sp>
        <p:nvSpPr>
          <p:cNvPr id="34" name="TextBox 33">
            <a:extLst>
              <a:ext uri="{FF2B5EF4-FFF2-40B4-BE49-F238E27FC236}">
                <a16:creationId xmlns:a16="http://schemas.microsoft.com/office/drawing/2014/main" id="{61C25C72-CF39-88BC-4983-3C551216C621}"/>
              </a:ext>
            </a:extLst>
          </p:cNvPr>
          <p:cNvSpPr txBox="1"/>
          <p:nvPr/>
        </p:nvSpPr>
        <p:spPr>
          <a:xfrm>
            <a:off x="4562086" y="5654268"/>
            <a:ext cx="2748959" cy="830997"/>
          </a:xfrm>
          <a:prstGeom prst="rect">
            <a:avLst/>
          </a:prstGeom>
          <a:noFill/>
        </p:spPr>
        <p:txBody>
          <a:bodyPr wrap="none" rtlCol="0">
            <a:spAutoFit/>
          </a:bodyPr>
          <a:lstStyle/>
          <a:p>
            <a:pPr algn="ctr"/>
            <a:r>
              <a:rPr lang="en-US" sz="2400" b="1" dirty="0"/>
              <a:t>Vary Strain through:</a:t>
            </a:r>
          </a:p>
          <a:p>
            <a:pPr algn="ctr"/>
            <a:r>
              <a:rPr lang="en-US" sz="2400" b="1" dirty="0"/>
              <a:t>L, </a:t>
            </a:r>
            <a:r>
              <a:rPr lang="el-GR" sz="2400" b="1" dirty="0"/>
              <a:t>χ</a:t>
            </a:r>
            <a:r>
              <a:rPr lang="en-US" sz="2400" b="1" dirty="0"/>
              <a:t>, </a:t>
            </a:r>
            <a:r>
              <a:rPr lang="el-GR" sz="2400" b="1" dirty="0"/>
              <a:t>τ</a:t>
            </a:r>
            <a:endParaRPr lang="en-US" sz="2400" b="1" dirty="0"/>
          </a:p>
        </p:txBody>
      </p:sp>
      <p:sp>
        <p:nvSpPr>
          <p:cNvPr id="35" name="Right Brace 34">
            <a:extLst>
              <a:ext uri="{FF2B5EF4-FFF2-40B4-BE49-F238E27FC236}">
                <a16:creationId xmlns:a16="http://schemas.microsoft.com/office/drawing/2014/main" id="{620C548B-4114-74C8-8C2C-6329C43EF961}"/>
              </a:ext>
            </a:extLst>
          </p:cNvPr>
          <p:cNvSpPr/>
          <p:nvPr/>
        </p:nvSpPr>
        <p:spPr>
          <a:xfrm rot="5400000">
            <a:off x="2207315" y="1819088"/>
            <a:ext cx="418134" cy="3042873"/>
          </a:xfrm>
          <a:prstGeom prst="righ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TextBox 35">
            <a:extLst>
              <a:ext uri="{FF2B5EF4-FFF2-40B4-BE49-F238E27FC236}">
                <a16:creationId xmlns:a16="http://schemas.microsoft.com/office/drawing/2014/main" id="{B5665467-0A40-BA62-FE52-92A5600395E1}"/>
              </a:ext>
            </a:extLst>
          </p:cNvPr>
          <p:cNvSpPr txBox="1"/>
          <p:nvPr/>
        </p:nvSpPr>
        <p:spPr>
          <a:xfrm>
            <a:off x="2251164" y="3592576"/>
            <a:ext cx="314510" cy="461665"/>
          </a:xfrm>
          <a:prstGeom prst="rect">
            <a:avLst/>
          </a:prstGeom>
          <a:noFill/>
        </p:spPr>
        <p:txBody>
          <a:bodyPr wrap="none" rtlCol="0">
            <a:spAutoFit/>
          </a:bodyPr>
          <a:lstStyle/>
          <a:p>
            <a:r>
              <a:rPr lang="en-US" sz="2400" b="1"/>
              <a:t>L</a:t>
            </a:r>
          </a:p>
        </p:txBody>
      </p:sp>
      <p:sp>
        <p:nvSpPr>
          <p:cNvPr id="7" name="TextBox 6">
            <a:extLst>
              <a:ext uri="{FF2B5EF4-FFF2-40B4-BE49-F238E27FC236}">
                <a16:creationId xmlns:a16="http://schemas.microsoft.com/office/drawing/2014/main" id="{F296CFB8-B8C0-512D-F4C3-09F3C7973FE3}"/>
              </a:ext>
            </a:extLst>
          </p:cNvPr>
          <p:cNvSpPr txBox="1"/>
          <p:nvPr/>
        </p:nvSpPr>
        <p:spPr>
          <a:xfrm>
            <a:off x="8604249" y="5654268"/>
            <a:ext cx="2652456" cy="830997"/>
          </a:xfrm>
          <a:prstGeom prst="rect">
            <a:avLst/>
          </a:prstGeom>
          <a:noFill/>
        </p:spPr>
        <p:txBody>
          <a:bodyPr wrap="none" rtlCol="0">
            <a:spAutoFit/>
          </a:bodyPr>
          <a:lstStyle/>
          <a:p>
            <a:pPr algn="ctr"/>
            <a:r>
              <a:rPr lang="en-US" sz="2400" b="1" i="1" dirty="0">
                <a:solidFill>
                  <a:schemeClr val="bg1">
                    <a:lumMod val="50000"/>
                  </a:schemeClr>
                </a:solidFill>
              </a:rPr>
              <a:t>Heat loss through</a:t>
            </a:r>
          </a:p>
          <a:p>
            <a:pPr algn="ctr"/>
            <a:r>
              <a:rPr lang="en-US" sz="2400" b="1" i="1" dirty="0">
                <a:solidFill>
                  <a:schemeClr val="bg1">
                    <a:lumMod val="50000"/>
                  </a:schemeClr>
                </a:solidFill>
              </a:rPr>
              <a:t> unsteady radiation</a:t>
            </a:r>
          </a:p>
        </p:txBody>
      </p:sp>
    </p:spTree>
    <p:extLst>
      <p:ext uri="{BB962C8B-B14F-4D97-AF65-F5344CB8AC3E}">
        <p14:creationId xmlns:p14="http://schemas.microsoft.com/office/powerpoint/2010/main" val="13275989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D2DCA91-728D-8EEF-9948-0FF4417C368C}"/>
              </a:ext>
            </a:extLst>
          </p:cNvPr>
          <p:cNvSpPr>
            <a:spLocks noGrp="1"/>
          </p:cNvSpPr>
          <p:nvPr>
            <p:ph type="title"/>
          </p:nvPr>
        </p:nvSpPr>
        <p:spPr/>
        <p:txBody>
          <a:bodyPr/>
          <a:lstStyle/>
          <a:p>
            <a:r>
              <a:rPr lang="en-US" dirty="0"/>
              <a:t>TNF Flames</a:t>
            </a:r>
          </a:p>
        </p:txBody>
      </p:sp>
      <p:pic>
        <p:nvPicPr>
          <p:cNvPr id="6" name="Picture 5">
            <a:extLst>
              <a:ext uri="{FF2B5EF4-FFF2-40B4-BE49-F238E27FC236}">
                <a16:creationId xmlns:a16="http://schemas.microsoft.com/office/drawing/2014/main" id="{88AFC02B-774F-68C5-96F1-EA25DF447E89}"/>
              </a:ext>
            </a:extLst>
          </p:cNvPr>
          <p:cNvPicPr>
            <a:picLocks noChangeAspect="1"/>
          </p:cNvPicPr>
          <p:nvPr/>
        </p:nvPicPr>
        <p:blipFill>
          <a:blip r:embed="rId3"/>
          <a:stretch>
            <a:fillRect/>
          </a:stretch>
        </p:blipFill>
        <p:spPr>
          <a:xfrm>
            <a:off x="536448" y="1228598"/>
            <a:ext cx="1679011" cy="4882388"/>
          </a:xfrm>
          <a:prstGeom prst="rect">
            <a:avLst/>
          </a:prstGeom>
        </p:spPr>
      </p:pic>
      <p:sp>
        <p:nvSpPr>
          <p:cNvPr id="7" name="TextBox 6">
            <a:extLst>
              <a:ext uri="{FF2B5EF4-FFF2-40B4-BE49-F238E27FC236}">
                <a16:creationId xmlns:a16="http://schemas.microsoft.com/office/drawing/2014/main" id="{0D8B5C2D-C996-C658-BC9B-CCAD2FC482E8}"/>
              </a:ext>
            </a:extLst>
          </p:cNvPr>
          <p:cNvSpPr txBox="1"/>
          <p:nvPr/>
        </p:nvSpPr>
        <p:spPr>
          <a:xfrm>
            <a:off x="333537" y="6110986"/>
            <a:ext cx="2084832" cy="600164"/>
          </a:xfrm>
          <a:prstGeom prst="rect">
            <a:avLst/>
          </a:prstGeom>
          <a:noFill/>
        </p:spPr>
        <p:txBody>
          <a:bodyPr wrap="square" rtlCol="0">
            <a:spAutoFit/>
          </a:bodyPr>
          <a:lstStyle/>
          <a:p>
            <a:pPr algn="ctr"/>
            <a:r>
              <a:rPr lang="en-US" sz="1100" dirty="0"/>
              <a:t>https://</a:t>
            </a:r>
            <a:r>
              <a:rPr lang="en-US" sz="1100" dirty="0" err="1"/>
              <a:t>tnfworkshop.org</a:t>
            </a:r>
            <a:r>
              <a:rPr lang="en-US" sz="1100" dirty="0"/>
              <a:t>/wp-content/uploads/2019/02/SandiaPilotDoc21.pdf</a:t>
            </a:r>
          </a:p>
        </p:txBody>
      </p:sp>
      <p:pic>
        <p:nvPicPr>
          <p:cNvPr id="4" name="Picture 3">
            <a:extLst>
              <a:ext uri="{FF2B5EF4-FFF2-40B4-BE49-F238E27FC236}">
                <a16:creationId xmlns:a16="http://schemas.microsoft.com/office/drawing/2014/main" id="{808ED12A-8B57-7FD6-63C9-933BE3226F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18369" y="1170980"/>
            <a:ext cx="3691479" cy="2770610"/>
          </a:xfrm>
          <a:prstGeom prst="rect">
            <a:avLst/>
          </a:prstGeom>
        </p:spPr>
      </p:pic>
      <p:pic>
        <p:nvPicPr>
          <p:cNvPr id="9" name="Picture 8">
            <a:extLst>
              <a:ext uri="{FF2B5EF4-FFF2-40B4-BE49-F238E27FC236}">
                <a16:creationId xmlns:a16="http://schemas.microsoft.com/office/drawing/2014/main" id="{2E45C3A6-21DD-A9BD-58FB-19191458372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0619" y="1291690"/>
            <a:ext cx="3691479" cy="2770610"/>
          </a:xfrm>
          <a:prstGeom prst="rect">
            <a:avLst/>
          </a:prstGeom>
        </p:spPr>
      </p:pic>
      <p:pic>
        <p:nvPicPr>
          <p:cNvPr id="11" name="Picture 10">
            <a:extLst>
              <a:ext uri="{FF2B5EF4-FFF2-40B4-BE49-F238E27FC236}">
                <a16:creationId xmlns:a16="http://schemas.microsoft.com/office/drawing/2014/main" id="{EA885BD9-517D-4F71-4575-A058A9D6A4F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50260" y="4062300"/>
            <a:ext cx="3691479" cy="2770610"/>
          </a:xfrm>
          <a:prstGeom prst="rect">
            <a:avLst/>
          </a:prstGeom>
        </p:spPr>
      </p:pic>
      <p:pic>
        <p:nvPicPr>
          <p:cNvPr id="13" name="Picture 12">
            <a:extLst>
              <a:ext uri="{FF2B5EF4-FFF2-40B4-BE49-F238E27FC236}">
                <a16:creationId xmlns:a16="http://schemas.microsoft.com/office/drawing/2014/main" id="{49112CE0-0A88-EDF5-52BB-0DE3BA07FF1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00521" y="4077813"/>
            <a:ext cx="3691479" cy="2770610"/>
          </a:xfrm>
          <a:prstGeom prst="rect">
            <a:avLst/>
          </a:prstGeom>
        </p:spPr>
      </p:pic>
      <p:sp>
        <p:nvSpPr>
          <p:cNvPr id="14" name="TextBox 13">
            <a:extLst>
              <a:ext uri="{FF2B5EF4-FFF2-40B4-BE49-F238E27FC236}">
                <a16:creationId xmlns:a16="http://schemas.microsoft.com/office/drawing/2014/main" id="{E833B8C9-07BF-4E55-DF2F-2BB0B4C6521D}"/>
              </a:ext>
            </a:extLst>
          </p:cNvPr>
          <p:cNvSpPr txBox="1"/>
          <p:nvPr/>
        </p:nvSpPr>
        <p:spPr>
          <a:xfrm>
            <a:off x="4076396" y="1030080"/>
            <a:ext cx="375424" cy="523220"/>
          </a:xfrm>
          <a:prstGeom prst="rect">
            <a:avLst/>
          </a:prstGeom>
          <a:noFill/>
        </p:spPr>
        <p:txBody>
          <a:bodyPr wrap="none" rtlCol="0">
            <a:spAutoFit/>
          </a:bodyPr>
          <a:lstStyle/>
          <a:p>
            <a:r>
              <a:rPr lang="en-US" sz="2800" b="1" dirty="0"/>
              <a:t>C</a:t>
            </a:r>
          </a:p>
        </p:txBody>
      </p:sp>
      <p:sp>
        <p:nvSpPr>
          <p:cNvPr id="15" name="TextBox 14">
            <a:extLst>
              <a:ext uri="{FF2B5EF4-FFF2-40B4-BE49-F238E27FC236}">
                <a16:creationId xmlns:a16="http://schemas.microsoft.com/office/drawing/2014/main" id="{BAC09887-A5AC-2D34-84DA-CE0277DFB190}"/>
              </a:ext>
            </a:extLst>
          </p:cNvPr>
          <p:cNvSpPr txBox="1"/>
          <p:nvPr/>
        </p:nvSpPr>
        <p:spPr>
          <a:xfrm>
            <a:off x="8405669" y="1030080"/>
            <a:ext cx="410690" cy="523220"/>
          </a:xfrm>
          <a:prstGeom prst="rect">
            <a:avLst/>
          </a:prstGeom>
          <a:noFill/>
        </p:spPr>
        <p:txBody>
          <a:bodyPr wrap="none" rtlCol="0">
            <a:spAutoFit/>
          </a:bodyPr>
          <a:lstStyle/>
          <a:p>
            <a:r>
              <a:rPr lang="en-US" sz="2800" b="1" dirty="0"/>
              <a:t>D</a:t>
            </a:r>
          </a:p>
        </p:txBody>
      </p:sp>
      <p:sp>
        <p:nvSpPr>
          <p:cNvPr id="16" name="TextBox 15">
            <a:extLst>
              <a:ext uri="{FF2B5EF4-FFF2-40B4-BE49-F238E27FC236}">
                <a16:creationId xmlns:a16="http://schemas.microsoft.com/office/drawing/2014/main" id="{9166E21E-55C7-74C3-8516-3F203E6A86F2}"/>
              </a:ext>
            </a:extLst>
          </p:cNvPr>
          <p:cNvSpPr txBox="1"/>
          <p:nvPr/>
        </p:nvSpPr>
        <p:spPr>
          <a:xfrm>
            <a:off x="5971625" y="3816203"/>
            <a:ext cx="359394" cy="523220"/>
          </a:xfrm>
          <a:prstGeom prst="rect">
            <a:avLst/>
          </a:prstGeom>
          <a:noFill/>
        </p:spPr>
        <p:txBody>
          <a:bodyPr wrap="none" rtlCol="0">
            <a:spAutoFit/>
          </a:bodyPr>
          <a:lstStyle/>
          <a:p>
            <a:r>
              <a:rPr lang="en-US" sz="2800" b="1" dirty="0"/>
              <a:t>E</a:t>
            </a:r>
          </a:p>
        </p:txBody>
      </p:sp>
      <p:sp>
        <p:nvSpPr>
          <p:cNvPr id="17" name="TextBox 16">
            <a:extLst>
              <a:ext uri="{FF2B5EF4-FFF2-40B4-BE49-F238E27FC236}">
                <a16:creationId xmlns:a16="http://schemas.microsoft.com/office/drawing/2014/main" id="{5A60A45A-A8E7-EB28-50C9-1701379FE2EB}"/>
              </a:ext>
            </a:extLst>
          </p:cNvPr>
          <p:cNvSpPr txBox="1"/>
          <p:nvPr/>
        </p:nvSpPr>
        <p:spPr>
          <a:xfrm>
            <a:off x="10166563" y="3816203"/>
            <a:ext cx="349776" cy="523220"/>
          </a:xfrm>
          <a:prstGeom prst="rect">
            <a:avLst/>
          </a:prstGeom>
          <a:noFill/>
        </p:spPr>
        <p:txBody>
          <a:bodyPr wrap="none" rtlCol="0">
            <a:spAutoFit/>
          </a:bodyPr>
          <a:lstStyle/>
          <a:p>
            <a:r>
              <a:rPr lang="en-US" sz="2800" b="1" dirty="0"/>
              <a:t>F</a:t>
            </a:r>
          </a:p>
        </p:txBody>
      </p:sp>
      <p:sp>
        <p:nvSpPr>
          <p:cNvPr id="18" name="TextBox 17">
            <a:extLst>
              <a:ext uri="{FF2B5EF4-FFF2-40B4-BE49-F238E27FC236}">
                <a16:creationId xmlns:a16="http://schemas.microsoft.com/office/drawing/2014/main" id="{6D3EA81B-341A-4E21-707B-1F7FD66F9C34}"/>
              </a:ext>
            </a:extLst>
          </p:cNvPr>
          <p:cNvSpPr txBox="1"/>
          <p:nvPr/>
        </p:nvSpPr>
        <p:spPr>
          <a:xfrm>
            <a:off x="2832224" y="4379956"/>
            <a:ext cx="1138645" cy="646331"/>
          </a:xfrm>
          <a:prstGeom prst="rect">
            <a:avLst/>
          </a:prstGeom>
          <a:noFill/>
        </p:spPr>
        <p:txBody>
          <a:bodyPr wrap="none" rtlCol="0">
            <a:spAutoFit/>
          </a:bodyPr>
          <a:lstStyle/>
          <a:p>
            <a:r>
              <a:rPr lang="en-US" i="1" dirty="0"/>
              <a:t>Increasing</a:t>
            </a:r>
          </a:p>
          <a:p>
            <a:r>
              <a:rPr lang="en-US" i="1" dirty="0"/>
              <a:t>Extinction</a:t>
            </a:r>
          </a:p>
        </p:txBody>
      </p:sp>
      <p:sp>
        <p:nvSpPr>
          <p:cNvPr id="19" name="Right Arrow 18">
            <a:extLst>
              <a:ext uri="{FF2B5EF4-FFF2-40B4-BE49-F238E27FC236}">
                <a16:creationId xmlns:a16="http://schemas.microsoft.com/office/drawing/2014/main" id="{F255F733-FE93-657F-2C5D-91C23E7E0E88}"/>
              </a:ext>
            </a:extLst>
          </p:cNvPr>
          <p:cNvSpPr/>
          <p:nvPr/>
        </p:nvSpPr>
        <p:spPr>
          <a:xfrm>
            <a:off x="2945330" y="4122307"/>
            <a:ext cx="967563" cy="134488"/>
          </a:xfrm>
          <a:prstGeom prst="rightArrow">
            <a:avLst>
              <a:gd name="adj1" fmla="val 50000"/>
              <a:gd name="adj2" fmla="val 127822"/>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34151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26404D-6E38-9DC8-6205-D98CBD2909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6231" y="1586124"/>
            <a:ext cx="2820010" cy="4700016"/>
          </a:xfrm>
          <a:prstGeom prst="rect">
            <a:avLst/>
          </a:prstGeom>
        </p:spPr>
      </p:pic>
      <p:pic>
        <p:nvPicPr>
          <p:cNvPr id="8" name="Picture 7">
            <a:extLst>
              <a:ext uri="{FF2B5EF4-FFF2-40B4-BE49-F238E27FC236}">
                <a16:creationId xmlns:a16="http://schemas.microsoft.com/office/drawing/2014/main" id="{747B9D71-6C30-866C-C47C-A3B8897851FC}"/>
              </a:ext>
            </a:extLst>
          </p:cNvPr>
          <p:cNvPicPr>
            <a:picLocks noChangeAspect="1"/>
          </p:cNvPicPr>
          <p:nvPr/>
        </p:nvPicPr>
        <p:blipFill rotWithShape="1">
          <a:blip r:embed="rId4">
            <a:extLst>
              <a:ext uri="{28A0092B-C50C-407E-A947-70E740481C1C}">
                <a14:useLocalDpi xmlns:a14="http://schemas.microsoft.com/office/drawing/2010/main" val="0"/>
              </a:ext>
            </a:extLst>
          </a:blip>
          <a:srcRect l="12311"/>
          <a:stretch/>
        </p:blipFill>
        <p:spPr>
          <a:xfrm>
            <a:off x="5104527" y="1586124"/>
            <a:ext cx="2472833" cy="4700016"/>
          </a:xfrm>
          <a:prstGeom prst="rect">
            <a:avLst/>
          </a:prstGeom>
        </p:spPr>
      </p:pic>
      <p:pic>
        <p:nvPicPr>
          <p:cNvPr id="12" name="Picture 11">
            <a:extLst>
              <a:ext uri="{FF2B5EF4-FFF2-40B4-BE49-F238E27FC236}">
                <a16:creationId xmlns:a16="http://schemas.microsoft.com/office/drawing/2014/main" id="{E9E7B2E9-AFAD-B91A-A01C-B3C8FE8790BE}"/>
              </a:ext>
            </a:extLst>
          </p:cNvPr>
          <p:cNvPicPr>
            <a:picLocks noChangeAspect="1"/>
          </p:cNvPicPr>
          <p:nvPr/>
        </p:nvPicPr>
        <p:blipFill rotWithShape="1">
          <a:blip r:embed="rId5">
            <a:extLst>
              <a:ext uri="{28A0092B-C50C-407E-A947-70E740481C1C}">
                <a14:useLocalDpi xmlns:a14="http://schemas.microsoft.com/office/drawing/2010/main" val="0"/>
              </a:ext>
            </a:extLst>
          </a:blip>
          <a:srcRect l="12356" r="-18876"/>
          <a:stretch/>
        </p:blipFill>
        <p:spPr>
          <a:xfrm>
            <a:off x="7267166" y="1586124"/>
            <a:ext cx="3003882" cy="4700016"/>
          </a:xfrm>
          <a:prstGeom prst="rect">
            <a:avLst/>
          </a:prstGeom>
        </p:spPr>
      </p:pic>
      <p:pic>
        <p:nvPicPr>
          <p:cNvPr id="17" name="Picture 16">
            <a:extLst>
              <a:ext uri="{FF2B5EF4-FFF2-40B4-BE49-F238E27FC236}">
                <a16:creationId xmlns:a16="http://schemas.microsoft.com/office/drawing/2014/main" id="{165822C1-9569-B259-486E-06DBB8BE7BB1}"/>
              </a:ext>
            </a:extLst>
          </p:cNvPr>
          <p:cNvPicPr>
            <a:picLocks noChangeAspect="1"/>
          </p:cNvPicPr>
          <p:nvPr/>
        </p:nvPicPr>
        <p:blipFill rotWithShape="1">
          <a:blip r:embed="rId6">
            <a:extLst>
              <a:ext uri="{28A0092B-C50C-407E-A947-70E740481C1C}">
                <a14:useLocalDpi xmlns:a14="http://schemas.microsoft.com/office/drawing/2010/main" val="0"/>
              </a:ext>
            </a:extLst>
          </a:blip>
          <a:srcRect l="12311"/>
          <a:stretch/>
        </p:blipFill>
        <p:spPr>
          <a:xfrm>
            <a:off x="9455643" y="1586124"/>
            <a:ext cx="2472833" cy="4700016"/>
          </a:xfrm>
          <a:prstGeom prst="rect">
            <a:avLst/>
          </a:prstGeom>
        </p:spPr>
      </p:pic>
      <p:sp>
        <p:nvSpPr>
          <p:cNvPr id="3" name="Title 2">
            <a:extLst>
              <a:ext uri="{FF2B5EF4-FFF2-40B4-BE49-F238E27FC236}">
                <a16:creationId xmlns:a16="http://schemas.microsoft.com/office/drawing/2014/main" id="{9D2DCA91-728D-8EEF-9948-0FF4417C368C}"/>
              </a:ext>
            </a:extLst>
          </p:cNvPr>
          <p:cNvSpPr>
            <a:spLocks noGrp="1"/>
          </p:cNvSpPr>
          <p:nvPr>
            <p:ph type="title"/>
          </p:nvPr>
        </p:nvSpPr>
        <p:spPr/>
        <p:txBody>
          <a:bodyPr/>
          <a:lstStyle/>
          <a:p>
            <a:r>
              <a:rPr lang="en-US" dirty="0"/>
              <a:t>TNF Flames</a:t>
            </a:r>
          </a:p>
        </p:txBody>
      </p:sp>
      <p:pic>
        <p:nvPicPr>
          <p:cNvPr id="6" name="Picture 5">
            <a:extLst>
              <a:ext uri="{FF2B5EF4-FFF2-40B4-BE49-F238E27FC236}">
                <a16:creationId xmlns:a16="http://schemas.microsoft.com/office/drawing/2014/main" id="{88AFC02B-774F-68C5-96F1-EA25DF447E89}"/>
              </a:ext>
            </a:extLst>
          </p:cNvPr>
          <p:cNvPicPr>
            <a:picLocks noChangeAspect="1"/>
          </p:cNvPicPr>
          <p:nvPr/>
        </p:nvPicPr>
        <p:blipFill>
          <a:blip r:embed="rId7"/>
          <a:stretch>
            <a:fillRect/>
          </a:stretch>
        </p:blipFill>
        <p:spPr>
          <a:xfrm>
            <a:off x="536448" y="1228598"/>
            <a:ext cx="1679011" cy="4882388"/>
          </a:xfrm>
          <a:prstGeom prst="rect">
            <a:avLst/>
          </a:prstGeom>
        </p:spPr>
      </p:pic>
      <p:sp>
        <p:nvSpPr>
          <p:cNvPr id="7" name="TextBox 6">
            <a:extLst>
              <a:ext uri="{FF2B5EF4-FFF2-40B4-BE49-F238E27FC236}">
                <a16:creationId xmlns:a16="http://schemas.microsoft.com/office/drawing/2014/main" id="{0D8B5C2D-C996-C658-BC9B-CCAD2FC482E8}"/>
              </a:ext>
            </a:extLst>
          </p:cNvPr>
          <p:cNvSpPr txBox="1"/>
          <p:nvPr/>
        </p:nvSpPr>
        <p:spPr>
          <a:xfrm>
            <a:off x="333537" y="6110986"/>
            <a:ext cx="2084832" cy="600164"/>
          </a:xfrm>
          <a:prstGeom prst="rect">
            <a:avLst/>
          </a:prstGeom>
          <a:noFill/>
        </p:spPr>
        <p:txBody>
          <a:bodyPr wrap="square" rtlCol="0">
            <a:spAutoFit/>
          </a:bodyPr>
          <a:lstStyle/>
          <a:p>
            <a:pPr algn="ctr"/>
            <a:r>
              <a:rPr lang="en-US" sz="1100" dirty="0"/>
              <a:t>https://</a:t>
            </a:r>
            <a:r>
              <a:rPr lang="en-US" sz="1100" dirty="0" err="1"/>
              <a:t>tnfworkshop.org</a:t>
            </a:r>
            <a:r>
              <a:rPr lang="en-US" sz="1100" dirty="0"/>
              <a:t>/wp-content/uploads/2019/02/SandiaPilotDoc21.pdf</a:t>
            </a:r>
          </a:p>
        </p:txBody>
      </p:sp>
      <p:sp>
        <p:nvSpPr>
          <p:cNvPr id="18" name="TextBox 17">
            <a:extLst>
              <a:ext uri="{FF2B5EF4-FFF2-40B4-BE49-F238E27FC236}">
                <a16:creationId xmlns:a16="http://schemas.microsoft.com/office/drawing/2014/main" id="{305D16BE-0702-EEED-5A49-D95FE8B36012}"/>
              </a:ext>
            </a:extLst>
          </p:cNvPr>
          <p:cNvSpPr txBox="1"/>
          <p:nvPr/>
        </p:nvSpPr>
        <p:spPr>
          <a:xfrm>
            <a:off x="3842293" y="1489404"/>
            <a:ext cx="375424" cy="523220"/>
          </a:xfrm>
          <a:prstGeom prst="rect">
            <a:avLst/>
          </a:prstGeom>
          <a:noFill/>
        </p:spPr>
        <p:txBody>
          <a:bodyPr wrap="none" rtlCol="0">
            <a:spAutoFit/>
          </a:bodyPr>
          <a:lstStyle/>
          <a:p>
            <a:r>
              <a:rPr lang="en-US" sz="2800" b="1" dirty="0"/>
              <a:t>C</a:t>
            </a:r>
          </a:p>
        </p:txBody>
      </p:sp>
      <p:sp>
        <p:nvSpPr>
          <p:cNvPr id="19" name="TextBox 18">
            <a:extLst>
              <a:ext uri="{FF2B5EF4-FFF2-40B4-BE49-F238E27FC236}">
                <a16:creationId xmlns:a16="http://schemas.microsoft.com/office/drawing/2014/main" id="{BA4126A5-55E3-87D5-B95E-B0961975076F}"/>
              </a:ext>
            </a:extLst>
          </p:cNvPr>
          <p:cNvSpPr txBox="1"/>
          <p:nvPr/>
        </p:nvSpPr>
        <p:spPr>
          <a:xfrm>
            <a:off x="6096000" y="1480198"/>
            <a:ext cx="410690" cy="523220"/>
          </a:xfrm>
          <a:prstGeom prst="rect">
            <a:avLst/>
          </a:prstGeom>
          <a:noFill/>
        </p:spPr>
        <p:txBody>
          <a:bodyPr wrap="none" rtlCol="0">
            <a:spAutoFit/>
          </a:bodyPr>
          <a:lstStyle/>
          <a:p>
            <a:r>
              <a:rPr lang="en-US" sz="2800" b="1" dirty="0"/>
              <a:t>D</a:t>
            </a:r>
          </a:p>
        </p:txBody>
      </p:sp>
      <p:sp>
        <p:nvSpPr>
          <p:cNvPr id="20" name="TextBox 19">
            <a:extLst>
              <a:ext uri="{FF2B5EF4-FFF2-40B4-BE49-F238E27FC236}">
                <a16:creationId xmlns:a16="http://schemas.microsoft.com/office/drawing/2014/main" id="{2EC85410-FDCC-AFAB-2496-D5FEBEF2577E}"/>
              </a:ext>
            </a:extLst>
          </p:cNvPr>
          <p:cNvSpPr txBox="1"/>
          <p:nvPr/>
        </p:nvSpPr>
        <p:spPr>
          <a:xfrm>
            <a:off x="8249647" y="1489404"/>
            <a:ext cx="359394" cy="523220"/>
          </a:xfrm>
          <a:prstGeom prst="rect">
            <a:avLst/>
          </a:prstGeom>
          <a:noFill/>
        </p:spPr>
        <p:txBody>
          <a:bodyPr wrap="none" rtlCol="0">
            <a:spAutoFit/>
          </a:bodyPr>
          <a:lstStyle/>
          <a:p>
            <a:r>
              <a:rPr lang="en-US" sz="2800" b="1" dirty="0"/>
              <a:t>E</a:t>
            </a:r>
          </a:p>
        </p:txBody>
      </p:sp>
      <p:sp>
        <p:nvSpPr>
          <p:cNvPr id="21" name="TextBox 20">
            <a:extLst>
              <a:ext uri="{FF2B5EF4-FFF2-40B4-BE49-F238E27FC236}">
                <a16:creationId xmlns:a16="http://schemas.microsoft.com/office/drawing/2014/main" id="{5C06EDFB-EC8C-DB5B-2302-3DB24EDBB71B}"/>
              </a:ext>
            </a:extLst>
          </p:cNvPr>
          <p:cNvSpPr txBox="1"/>
          <p:nvPr/>
        </p:nvSpPr>
        <p:spPr>
          <a:xfrm>
            <a:off x="10399864" y="1493852"/>
            <a:ext cx="349776" cy="523220"/>
          </a:xfrm>
          <a:prstGeom prst="rect">
            <a:avLst/>
          </a:prstGeom>
          <a:noFill/>
        </p:spPr>
        <p:txBody>
          <a:bodyPr wrap="none" rtlCol="0">
            <a:spAutoFit/>
          </a:bodyPr>
          <a:lstStyle/>
          <a:p>
            <a:r>
              <a:rPr lang="en-US" sz="2800" b="1" dirty="0"/>
              <a:t>F</a:t>
            </a:r>
          </a:p>
        </p:txBody>
      </p:sp>
    </p:spTree>
    <p:extLst>
      <p:ext uri="{BB962C8B-B14F-4D97-AF65-F5344CB8AC3E}">
        <p14:creationId xmlns:p14="http://schemas.microsoft.com/office/powerpoint/2010/main" val="5521627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D2DCA91-728D-8EEF-9948-0FF4417C368C}"/>
              </a:ext>
            </a:extLst>
          </p:cNvPr>
          <p:cNvSpPr>
            <a:spLocks noGrp="1"/>
          </p:cNvSpPr>
          <p:nvPr>
            <p:ph type="title"/>
          </p:nvPr>
        </p:nvSpPr>
        <p:spPr/>
        <p:txBody>
          <a:bodyPr/>
          <a:lstStyle/>
          <a:p>
            <a:r>
              <a:rPr lang="en-US" dirty="0"/>
              <a:t>TNF Flames</a:t>
            </a:r>
          </a:p>
        </p:txBody>
      </p:sp>
      <p:pic>
        <p:nvPicPr>
          <p:cNvPr id="9" name="Picture 8">
            <a:extLst>
              <a:ext uri="{FF2B5EF4-FFF2-40B4-BE49-F238E27FC236}">
                <a16:creationId xmlns:a16="http://schemas.microsoft.com/office/drawing/2014/main" id="{DD0692BC-890E-B10F-7F6C-F0970116E1C8}"/>
              </a:ext>
            </a:extLst>
          </p:cNvPr>
          <p:cNvPicPr>
            <a:picLocks noChangeAspect="1"/>
          </p:cNvPicPr>
          <p:nvPr/>
        </p:nvPicPr>
        <p:blipFill rotWithShape="1">
          <a:blip r:embed="rId3"/>
          <a:srcRect r="62216"/>
          <a:stretch/>
        </p:blipFill>
        <p:spPr>
          <a:xfrm>
            <a:off x="2043130" y="2674856"/>
            <a:ext cx="3867481" cy="3544486"/>
          </a:xfrm>
          <a:prstGeom prst="rect">
            <a:avLst/>
          </a:prstGeom>
        </p:spPr>
      </p:pic>
      <p:pic>
        <p:nvPicPr>
          <p:cNvPr id="10" name="Picture 9">
            <a:extLst>
              <a:ext uri="{FF2B5EF4-FFF2-40B4-BE49-F238E27FC236}">
                <a16:creationId xmlns:a16="http://schemas.microsoft.com/office/drawing/2014/main" id="{A812DADF-C802-2369-31A5-F97258A85981}"/>
              </a:ext>
            </a:extLst>
          </p:cNvPr>
          <p:cNvPicPr>
            <a:picLocks noChangeAspect="1"/>
          </p:cNvPicPr>
          <p:nvPr/>
        </p:nvPicPr>
        <p:blipFill rotWithShape="1">
          <a:blip r:embed="rId3"/>
          <a:srcRect l="62216"/>
          <a:stretch/>
        </p:blipFill>
        <p:spPr>
          <a:xfrm>
            <a:off x="6099244" y="2674856"/>
            <a:ext cx="3867481" cy="3544486"/>
          </a:xfrm>
          <a:prstGeom prst="rect">
            <a:avLst/>
          </a:prstGeom>
        </p:spPr>
      </p:pic>
      <p:sp>
        <p:nvSpPr>
          <p:cNvPr id="11" name="TextBox 10">
            <a:extLst>
              <a:ext uri="{FF2B5EF4-FFF2-40B4-BE49-F238E27FC236}">
                <a16:creationId xmlns:a16="http://schemas.microsoft.com/office/drawing/2014/main" id="{F6423C1B-A644-C6B4-CA0D-AACA7A938B28}"/>
              </a:ext>
            </a:extLst>
          </p:cNvPr>
          <p:cNvSpPr txBox="1"/>
          <p:nvPr/>
        </p:nvSpPr>
        <p:spPr>
          <a:xfrm>
            <a:off x="6099244" y="989117"/>
            <a:ext cx="3181294" cy="1815882"/>
          </a:xfrm>
          <a:prstGeom prst="rect">
            <a:avLst/>
          </a:prstGeom>
          <a:noFill/>
        </p:spPr>
        <p:txBody>
          <a:bodyPr wrap="square" rtlCol="0">
            <a:spAutoFit/>
          </a:bodyPr>
          <a:lstStyle/>
          <a:p>
            <a:pPr algn="ctr"/>
            <a:r>
              <a:rPr lang="en-US" sz="2800" b="1" dirty="0"/>
              <a:t>F</a:t>
            </a:r>
          </a:p>
          <a:p>
            <a:pPr algn="ctr"/>
            <a:r>
              <a:rPr lang="en-US" sz="2800" b="1" dirty="0"/>
              <a:t>Partial table with </a:t>
            </a:r>
          </a:p>
          <a:p>
            <a:pPr algn="ctr"/>
            <a:r>
              <a:rPr lang="en-US" sz="2800" b="1" dirty="0"/>
              <a:t>extrapolation of</a:t>
            </a:r>
          </a:p>
          <a:p>
            <a:pPr algn="ctr"/>
            <a:r>
              <a:rPr lang="en-US" sz="2800" b="1" dirty="0"/>
              <a:t>steady burning</a:t>
            </a:r>
          </a:p>
        </p:txBody>
      </p:sp>
      <p:sp>
        <p:nvSpPr>
          <p:cNvPr id="21" name="TextBox 20">
            <a:extLst>
              <a:ext uri="{FF2B5EF4-FFF2-40B4-BE49-F238E27FC236}">
                <a16:creationId xmlns:a16="http://schemas.microsoft.com/office/drawing/2014/main" id="{5C06EDFB-EC8C-DB5B-2302-3DB24EDBB71B}"/>
              </a:ext>
            </a:extLst>
          </p:cNvPr>
          <p:cNvSpPr txBox="1"/>
          <p:nvPr/>
        </p:nvSpPr>
        <p:spPr>
          <a:xfrm>
            <a:off x="2143371" y="989117"/>
            <a:ext cx="2911122" cy="1815882"/>
          </a:xfrm>
          <a:prstGeom prst="rect">
            <a:avLst/>
          </a:prstGeom>
          <a:noFill/>
        </p:spPr>
        <p:txBody>
          <a:bodyPr wrap="square" rtlCol="0">
            <a:spAutoFit/>
          </a:bodyPr>
          <a:lstStyle/>
          <a:p>
            <a:pPr algn="ctr"/>
            <a:r>
              <a:rPr lang="en-US" sz="2800" b="1" dirty="0"/>
              <a:t>F</a:t>
            </a:r>
          </a:p>
          <a:p>
            <a:pPr algn="ctr"/>
            <a:r>
              <a:rPr lang="en-US" sz="2800" b="1" dirty="0"/>
              <a:t>Full table with unsteady</a:t>
            </a:r>
          </a:p>
          <a:p>
            <a:pPr algn="ctr"/>
            <a:r>
              <a:rPr lang="en-US" sz="2800" b="1" dirty="0"/>
              <a:t>extinction</a:t>
            </a:r>
          </a:p>
        </p:txBody>
      </p:sp>
    </p:spTree>
    <p:extLst>
      <p:ext uri="{BB962C8B-B14F-4D97-AF65-F5344CB8AC3E}">
        <p14:creationId xmlns:p14="http://schemas.microsoft.com/office/powerpoint/2010/main" val="68061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D2DCA91-728D-8EEF-9948-0FF4417C368C}"/>
              </a:ext>
            </a:extLst>
          </p:cNvPr>
          <p:cNvSpPr>
            <a:spLocks noGrp="1"/>
          </p:cNvSpPr>
          <p:nvPr>
            <p:ph type="title"/>
          </p:nvPr>
        </p:nvSpPr>
        <p:spPr/>
        <p:txBody>
          <a:bodyPr>
            <a:normAutofit/>
          </a:bodyPr>
          <a:lstStyle/>
          <a:p>
            <a:r>
              <a:rPr lang="en-US" dirty="0"/>
              <a:t>TNF Flames: PDF</a:t>
            </a:r>
          </a:p>
        </p:txBody>
      </p:sp>
      <p:pic>
        <p:nvPicPr>
          <p:cNvPr id="39" name="Picture 38">
            <a:extLst>
              <a:ext uri="{FF2B5EF4-FFF2-40B4-BE49-F238E27FC236}">
                <a16:creationId xmlns:a16="http://schemas.microsoft.com/office/drawing/2014/main" id="{9C32B45F-A144-6946-CF9C-2FC334597D88}"/>
              </a:ext>
            </a:extLst>
          </p:cNvPr>
          <p:cNvPicPr>
            <a:picLocks noChangeAspect="1"/>
          </p:cNvPicPr>
          <p:nvPr/>
        </p:nvPicPr>
        <p:blipFill rotWithShape="1">
          <a:blip r:embed="rId3">
            <a:extLst>
              <a:ext uri="{28A0092B-C50C-407E-A947-70E740481C1C}">
                <a14:useLocalDpi xmlns:a14="http://schemas.microsoft.com/office/drawing/2010/main" val="0"/>
              </a:ext>
            </a:extLst>
          </a:blip>
          <a:srcRect l="12311"/>
          <a:stretch/>
        </p:blipFill>
        <p:spPr>
          <a:xfrm>
            <a:off x="597757" y="1122408"/>
            <a:ext cx="2472833" cy="4700016"/>
          </a:xfrm>
          <a:prstGeom prst="rect">
            <a:avLst/>
          </a:prstGeom>
        </p:spPr>
      </p:pic>
      <p:pic>
        <p:nvPicPr>
          <p:cNvPr id="41" name="Picture 40">
            <a:extLst>
              <a:ext uri="{FF2B5EF4-FFF2-40B4-BE49-F238E27FC236}">
                <a16:creationId xmlns:a16="http://schemas.microsoft.com/office/drawing/2014/main" id="{3525F02F-71D7-2D19-5B9A-192931B9D94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0143" y="2635504"/>
            <a:ext cx="2807648" cy="2107259"/>
          </a:xfrm>
          <a:prstGeom prst="rect">
            <a:avLst/>
          </a:prstGeom>
        </p:spPr>
      </p:pic>
      <p:pic>
        <p:nvPicPr>
          <p:cNvPr id="45" name="Picture 44">
            <a:extLst>
              <a:ext uri="{FF2B5EF4-FFF2-40B4-BE49-F238E27FC236}">
                <a16:creationId xmlns:a16="http://schemas.microsoft.com/office/drawing/2014/main" id="{287218C4-4D4B-BBCD-218A-45308B98B3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57791" y="2635504"/>
            <a:ext cx="2807648" cy="2107259"/>
          </a:xfrm>
          <a:prstGeom prst="rect">
            <a:avLst/>
          </a:prstGeom>
        </p:spPr>
      </p:pic>
      <p:pic>
        <p:nvPicPr>
          <p:cNvPr id="49" name="Picture 48">
            <a:extLst>
              <a:ext uri="{FF2B5EF4-FFF2-40B4-BE49-F238E27FC236}">
                <a16:creationId xmlns:a16="http://schemas.microsoft.com/office/drawing/2014/main" id="{EC9FE6FB-6970-EA76-A8EA-A01296A4A58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10491" y="2635504"/>
            <a:ext cx="2807648" cy="2107259"/>
          </a:xfrm>
          <a:prstGeom prst="rect">
            <a:avLst/>
          </a:prstGeom>
        </p:spPr>
      </p:pic>
      <p:sp>
        <p:nvSpPr>
          <p:cNvPr id="50" name="TextBox 49">
            <a:extLst>
              <a:ext uri="{FF2B5EF4-FFF2-40B4-BE49-F238E27FC236}">
                <a16:creationId xmlns:a16="http://schemas.microsoft.com/office/drawing/2014/main" id="{971CD800-218A-A923-E17A-C8955BB49F58}"/>
              </a:ext>
            </a:extLst>
          </p:cNvPr>
          <p:cNvSpPr txBox="1"/>
          <p:nvPr/>
        </p:nvSpPr>
        <p:spPr>
          <a:xfrm>
            <a:off x="4328169" y="2482847"/>
            <a:ext cx="1396646" cy="646331"/>
          </a:xfrm>
          <a:prstGeom prst="rect">
            <a:avLst/>
          </a:prstGeom>
          <a:noFill/>
        </p:spPr>
        <p:txBody>
          <a:bodyPr wrap="square" rtlCol="0">
            <a:spAutoFit/>
          </a:bodyPr>
          <a:lstStyle/>
          <a:p>
            <a:pPr algn="ctr"/>
            <a:r>
              <a:rPr lang="en-US" b="1" dirty="0"/>
              <a:t>r=0 mm</a:t>
            </a:r>
          </a:p>
          <a:p>
            <a:pPr algn="ctr"/>
            <a:endParaRPr lang="en-US" b="1" dirty="0"/>
          </a:p>
        </p:txBody>
      </p:sp>
      <p:sp>
        <p:nvSpPr>
          <p:cNvPr id="51" name="TextBox 50">
            <a:extLst>
              <a:ext uri="{FF2B5EF4-FFF2-40B4-BE49-F238E27FC236}">
                <a16:creationId xmlns:a16="http://schemas.microsoft.com/office/drawing/2014/main" id="{75CC1CF5-6022-5056-83B9-75F1CE45FFB0}"/>
              </a:ext>
            </a:extLst>
          </p:cNvPr>
          <p:cNvSpPr txBox="1"/>
          <p:nvPr/>
        </p:nvSpPr>
        <p:spPr>
          <a:xfrm>
            <a:off x="7135818" y="2482848"/>
            <a:ext cx="1396646" cy="646331"/>
          </a:xfrm>
          <a:prstGeom prst="rect">
            <a:avLst/>
          </a:prstGeom>
          <a:noFill/>
        </p:spPr>
        <p:txBody>
          <a:bodyPr wrap="square" rtlCol="0">
            <a:spAutoFit/>
          </a:bodyPr>
          <a:lstStyle/>
          <a:p>
            <a:pPr algn="ctr"/>
            <a:r>
              <a:rPr lang="en-US" b="1" dirty="0"/>
              <a:t>r=12 mm</a:t>
            </a:r>
          </a:p>
          <a:p>
            <a:pPr algn="ctr"/>
            <a:endParaRPr lang="en-US" b="1" dirty="0"/>
          </a:p>
        </p:txBody>
      </p:sp>
      <p:sp>
        <p:nvSpPr>
          <p:cNvPr id="52" name="TextBox 51">
            <a:extLst>
              <a:ext uri="{FF2B5EF4-FFF2-40B4-BE49-F238E27FC236}">
                <a16:creationId xmlns:a16="http://schemas.microsoft.com/office/drawing/2014/main" id="{CC4CE84E-F43B-7ADD-3A30-B384E3EA41C9}"/>
              </a:ext>
            </a:extLst>
          </p:cNvPr>
          <p:cNvSpPr txBox="1"/>
          <p:nvPr/>
        </p:nvSpPr>
        <p:spPr>
          <a:xfrm>
            <a:off x="9915992" y="2482849"/>
            <a:ext cx="1396646" cy="646331"/>
          </a:xfrm>
          <a:prstGeom prst="rect">
            <a:avLst/>
          </a:prstGeom>
          <a:noFill/>
        </p:spPr>
        <p:txBody>
          <a:bodyPr wrap="square" rtlCol="0">
            <a:spAutoFit/>
          </a:bodyPr>
          <a:lstStyle/>
          <a:p>
            <a:pPr algn="ctr"/>
            <a:r>
              <a:rPr lang="en-US" b="1" dirty="0"/>
              <a:t>r=24 mm</a:t>
            </a:r>
          </a:p>
          <a:p>
            <a:pPr algn="ctr"/>
            <a:endParaRPr lang="en-US" b="1" dirty="0"/>
          </a:p>
        </p:txBody>
      </p:sp>
      <p:sp>
        <p:nvSpPr>
          <p:cNvPr id="53" name="Right Arrow 52">
            <a:extLst>
              <a:ext uri="{FF2B5EF4-FFF2-40B4-BE49-F238E27FC236}">
                <a16:creationId xmlns:a16="http://schemas.microsoft.com/office/drawing/2014/main" id="{20A52EBB-6517-5C97-9223-3A37AD2519F2}"/>
              </a:ext>
            </a:extLst>
          </p:cNvPr>
          <p:cNvSpPr/>
          <p:nvPr/>
        </p:nvSpPr>
        <p:spPr>
          <a:xfrm>
            <a:off x="3132708" y="3734215"/>
            <a:ext cx="450760" cy="115910"/>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ight Brace 53">
            <a:extLst>
              <a:ext uri="{FF2B5EF4-FFF2-40B4-BE49-F238E27FC236}">
                <a16:creationId xmlns:a16="http://schemas.microsoft.com/office/drawing/2014/main" id="{6D15782C-ECCA-3B81-5A47-E15D531A3E0E}"/>
              </a:ext>
            </a:extLst>
          </p:cNvPr>
          <p:cNvSpPr/>
          <p:nvPr/>
        </p:nvSpPr>
        <p:spPr>
          <a:xfrm>
            <a:off x="2871989" y="3458917"/>
            <a:ext cx="198601" cy="666507"/>
          </a:xfrm>
          <a:prstGeom prst="rightBrace">
            <a:avLst/>
          </a:prstGeom>
          <a:ln w="222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TextBox 20">
            <a:extLst>
              <a:ext uri="{FF2B5EF4-FFF2-40B4-BE49-F238E27FC236}">
                <a16:creationId xmlns:a16="http://schemas.microsoft.com/office/drawing/2014/main" id="{5C06EDFB-EC8C-DB5B-2302-3DB24EDBB71B}"/>
              </a:ext>
            </a:extLst>
          </p:cNvPr>
          <p:cNvSpPr txBox="1"/>
          <p:nvPr/>
        </p:nvSpPr>
        <p:spPr>
          <a:xfrm>
            <a:off x="221586" y="1122408"/>
            <a:ext cx="2911122" cy="954107"/>
          </a:xfrm>
          <a:prstGeom prst="rect">
            <a:avLst/>
          </a:prstGeom>
          <a:noFill/>
        </p:spPr>
        <p:txBody>
          <a:bodyPr wrap="square" rtlCol="0">
            <a:spAutoFit/>
          </a:bodyPr>
          <a:lstStyle/>
          <a:p>
            <a:pPr algn="ctr"/>
            <a:r>
              <a:rPr lang="en-US" sz="2800" b="1" dirty="0"/>
              <a:t>Flame D</a:t>
            </a:r>
          </a:p>
          <a:p>
            <a:pPr algn="ctr"/>
            <a:endParaRPr lang="en-US" sz="2800" b="1" dirty="0"/>
          </a:p>
        </p:txBody>
      </p:sp>
      <p:pic>
        <p:nvPicPr>
          <p:cNvPr id="55" name="Picture 54">
            <a:extLst>
              <a:ext uri="{FF2B5EF4-FFF2-40B4-BE49-F238E27FC236}">
                <a16:creationId xmlns:a16="http://schemas.microsoft.com/office/drawing/2014/main" id="{BF1849E7-2D25-FE3C-FF68-A2C26E445EFC}"/>
              </a:ext>
            </a:extLst>
          </p:cNvPr>
          <p:cNvPicPr>
            <a:picLocks noChangeAspect="1"/>
          </p:cNvPicPr>
          <p:nvPr/>
        </p:nvPicPr>
        <p:blipFill>
          <a:blip r:embed="rId7"/>
          <a:stretch>
            <a:fillRect/>
          </a:stretch>
        </p:blipFill>
        <p:spPr>
          <a:xfrm>
            <a:off x="6836794" y="1466915"/>
            <a:ext cx="2222500" cy="609600"/>
          </a:xfrm>
          <a:prstGeom prst="rect">
            <a:avLst/>
          </a:prstGeom>
        </p:spPr>
      </p:pic>
      <p:cxnSp>
        <p:nvCxnSpPr>
          <p:cNvPr id="57" name="Straight Arrow Connector 56">
            <a:extLst>
              <a:ext uri="{FF2B5EF4-FFF2-40B4-BE49-F238E27FC236}">
                <a16:creationId xmlns:a16="http://schemas.microsoft.com/office/drawing/2014/main" id="{3A3089EE-3A7E-AB83-AFF6-612EADF136DA}"/>
              </a:ext>
            </a:extLst>
          </p:cNvPr>
          <p:cNvCxnSpPr/>
          <p:nvPr/>
        </p:nvCxnSpPr>
        <p:spPr>
          <a:xfrm flipH="1">
            <a:off x="4662152" y="3129178"/>
            <a:ext cx="875763"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164640F2-F26D-1C26-82B5-F8A45762E057}"/>
              </a:ext>
            </a:extLst>
          </p:cNvPr>
          <p:cNvSpPr txBox="1"/>
          <p:nvPr/>
        </p:nvSpPr>
        <p:spPr>
          <a:xfrm>
            <a:off x="3732444" y="2916238"/>
            <a:ext cx="1396646" cy="646331"/>
          </a:xfrm>
          <a:prstGeom prst="rect">
            <a:avLst/>
          </a:prstGeom>
          <a:noFill/>
        </p:spPr>
        <p:txBody>
          <a:bodyPr wrap="square" rtlCol="0">
            <a:spAutoFit/>
          </a:bodyPr>
          <a:lstStyle/>
          <a:p>
            <a:pPr algn="ctr"/>
            <a:r>
              <a:rPr lang="en-US" i="1" dirty="0">
                <a:solidFill>
                  <a:srgbClr val="4371C2"/>
                </a:solidFill>
              </a:rPr>
              <a:t>Exp</a:t>
            </a:r>
          </a:p>
          <a:p>
            <a:pPr algn="ctr"/>
            <a:endParaRPr lang="en-US" i="1" dirty="0">
              <a:solidFill>
                <a:srgbClr val="4371C2"/>
              </a:solidFill>
            </a:endParaRPr>
          </a:p>
        </p:txBody>
      </p:sp>
      <p:cxnSp>
        <p:nvCxnSpPr>
          <p:cNvPr id="59" name="Straight Arrow Connector 58">
            <a:extLst>
              <a:ext uri="{FF2B5EF4-FFF2-40B4-BE49-F238E27FC236}">
                <a16:creationId xmlns:a16="http://schemas.microsoft.com/office/drawing/2014/main" id="{BA3119B2-1FE1-977B-9968-32D19783145A}"/>
              </a:ext>
            </a:extLst>
          </p:cNvPr>
          <p:cNvCxnSpPr>
            <a:cxnSpLocks/>
          </p:cNvCxnSpPr>
          <p:nvPr/>
        </p:nvCxnSpPr>
        <p:spPr>
          <a:xfrm flipH="1">
            <a:off x="4657236" y="3606771"/>
            <a:ext cx="726133" cy="0"/>
          </a:xfrm>
          <a:prstGeom prst="straightConnector1">
            <a:avLst/>
          </a:prstGeom>
          <a:ln w="22225">
            <a:solidFill>
              <a:srgbClr val="FD7D0E"/>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56CE2C83-FBC8-1C95-62A8-250B4C55BC44}"/>
              </a:ext>
            </a:extLst>
          </p:cNvPr>
          <p:cNvSpPr txBox="1"/>
          <p:nvPr/>
        </p:nvSpPr>
        <p:spPr>
          <a:xfrm>
            <a:off x="3727528" y="3393831"/>
            <a:ext cx="1396646" cy="646331"/>
          </a:xfrm>
          <a:prstGeom prst="rect">
            <a:avLst/>
          </a:prstGeom>
          <a:noFill/>
        </p:spPr>
        <p:txBody>
          <a:bodyPr wrap="square" rtlCol="0">
            <a:spAutoFit/>
          </a:bodyPr>
          <a:lstStyle/>
          <a:p>
            <a:pPr algn="ctr"/>
            <a:r>
              <a:rPr lang="en-US" i="1" dirty="0">
                <a:solidFill>
                  <a:srgbClr val="FD7D0E"/>
                </a:solidFill>
              </a:rPr>
              <a:t>P</a:t>
            </a:r>
            <a:r>
              <a:rPr lang="el-GR" i="1" baseline="-25000" dirty="0">
                <a:solidFill>
                  <a:srgbClr val="FD7D0E"/>
                </a:solidFill>
              </a:rPr>
              <a:t>β</a:t>
            </a:r>
            <a:endParaRPr lang="en-US" i="1" baseline="-25000" dirty="0">
              <a:solidFill>
                <a:srgbClr val="FD7D0E"/>
              </a:solidFill>
            </a:endParaRPr>
          </a:p>
          <a:p>
            <a:pPr algn="ctr"/>
            <a:endParaRPr lang="en-US" i="1" dirty="0">
              <a:solidFill>
                <a:srgbClr val="FD7D0E"/>
              </a:solidFill>
            </a:endParaRPr>
          </a:p>
        </p:txBody>
      </p:sp>
      <p:sp>
        <p:nvSpPr>
          <p:cNvPr id="63" name="Triangle 62">
            <a:extLst>
              <a:ext uri="{FF2B5EF4-FFF2-40B4-BE49-F238E27FC236}">
                <a16:creationId xmlns:a16="http://schemas.microsoft.com/office/drawing/2014/main" id="{E0B788A5-68E3-A332-0C98-F482ED7EEA50}"/>
              </a:ext>
            </a:extLst>
          </p:cNvPr>
          <p:cNvSpPr/>
          <p:nvPr/>
        </p:nvSpPr>
        <p:spPr>
          <a:xfrm>
            <a:off x="1640046" y="3999492"/>
            <a:ext cx="109045" cy="94004"/>
          </a:xfrm>
          <a:prstGeom prst="triangl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Triangle 63">
            <a:extLst>
              <a:ext uri="{FF2B5EF4-FFF2-40B4-BE49-F238E27FC236}">
                <a16:creationId xmlns:a16="http://schemas.microsoft.com/office/drawing/2014/main" id="{87FE3D3D-645A-6858-16F6-953B796F5E0A}"/>
              </a:ext>
            </a:extLst>
          </p:cNvPr>
          <p:cNvSpPr/>
          <p:nvPr/>
        </p:nvSpPr>
        <p:spPr>
          <a:xfrm>
            <a:off x="1779193" y="3999492"/>
            <a:ext cx="109045" cy="94004"/>
          </a:xfrm>
          <a:prstGeom prst="triangl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riangle 71">
            <a:extLst>
              <a:ext uri="{FF2B5EF4-FFF2-40B4-BE49-F238E27FC236}">
                <a16:creationId xmlns:a16="http://schemas.microsoft.com/office/drawing/2014/main" id="{3FF72719-EE54-7CBC-FAFE-AF805242F9A7}"/>
              </a:ext>
            </a:extLst>
          </p:cNvPr>
          <p:cNvSpPr/>
          <p:nvPr/>
        </p:nvSpPr>
        <p:spPr>
          <a:xfrm>
            <a:off x="1918341" y="3999492"/>
            <a:ext cx="109045" cy="94004"/>
          </a:xfrm>
          <a:prstGeom prst="triangl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4" name="Straight Connector 73">
            <a:extLst>
              <a:ext uri="{FF2B5EF4-FFF2-40B4-BE49-F238E27FC236}">
                <a16:creationId xmlns:a16="http://schemas.microsoft.com/office/drawing/2014/main" id="{D500F898-FF55-06C1-F9C5-CB62EA6223AD}"/>
              </a:ext>
            </a:extLst>
          </p:cNvPr>
          <p:cNvCxnSpPr>
            <a:cxnSpLocks/>
            <a:stCxn id="63" idx="0"/>
          </p:cNvCxnSpPr>
          <p:nvPr/>
        </p:nvCxnSpPr>
        <p:spPr>
          <a:xfrm flipV="1">
            <a:off x="1694569" y="3762659"/>
            <a:ext cx="0" cy="236833"/>
          </a:xfrm>
          <a:prstGeom prst="line">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3B8083F-5C1D-6374-E9FB-B60DD1670BB5}"/>
              </a:ext>
            </a:extLst>
          </p:cNvPr>
          <p:cNvCxnSpPr>
            <a:cxnSpLocks/>
          </p:cNvCxnSpPr>
          <p:nvPr/>
        </p:nvCxnSpPr>
        <p:spPr>
          <a:xfrm flipV="1">
            <a:off x="1833716" y="3661491"/>
            <a:ext cx="0" cy="329697"/>
          </a:xfrm>
          <a:prstGeom prst="line">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2001DD2-5713-E9E1-1AA9-021146E2E436}"/>
              </a:ext>
            </a:extLst>
          </p:cNvPr>
          <p:cNvCxnSpPr>
            <a:cxnSpLocks/>
          </p:cNvCxnSpPr>
          <p:nvPr/>
        </p:nvCxnSpPr>
        <p:spPr>
          <a:xfrm flipV="1">
            <a:off x="1972863" y="3933866"/>
            <a:ext cx="0" cy="56286"/>
          </a:xfrm>
          <a:prstGeom prst="line">
            <a:avLst/>
          </a:prstGeom>
          <a:ln>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67583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97D9811-3E5C-41B2-4715-5EFD493856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48967" y="2360106"/>
            <a:ext cx="4204320" cy="3155520"/>
          </a:xfrm>
          <a:prstGeom prst="rect">
            <a:avLst/>
          </a:prstGeom>
        </p:spPr>
      </p:pic>
      <p:pic>
        <p:nvPicPr>
          <p:cNvPr id="11" name="Picture 10">
            <a:extLst>
              <a:ext uri="{FF2B5EF4-FFF2-40B4-BE49-F238E27FC236}">
                <a16:creationId xmlns:a16="http://schemas.microsoft.com/office/drawing/2014/main" id="{3F6D8D7D-BE6E-82EE-6EE5-4D38FAF0B6FC}"/>
              </a:ext>
            </a:extLst>
          </p:cNvPr>
          <p:cNvPicPr>
            <a:picLocks noChangeAspect="1"/>
          </p:cNvPicPr>
          <p:nvPr/>
        </p:nvPicPr>
        <p:blipFill rotWithShape="1">
          <a:blip r:embed="rId4">
            <a:extLst>
              <a:ext uri="{28A0092B-C50C-407E-A947-70E740481C1C}">
                <a14:useLocalDpi xmlns:a14="http://schemas.microsoft.com/office/drawing/2010/main" val="0"/>
              </a:ext>
            </a:extLst>
          </a:blip>
          <a:srcRect l="17243"/>
          <a:stretch/>
        </p:blipFill>
        <p:spPr>
          <a:xfrm>
            <a:off x="7717536" y="2360106"/>
            <a:ext cx="3482400" cy="3158267"/>
          </a:xfrm>
          <a:prstGeom prst="rect">
            <a:avLst/>
          </a:prstGeom>
        </p:spPr>
      </p:pic>
      <p:sp>
        <p:nvSpPr>
          <p:cNvPr id="3" name="Title 2">
            <a:extLst>
              <a:ext uri="{FF2B5EF4-FFF2-40B4-BE49-F238E27FC236}">
                <a16:creationId xmlns:a16="http://schemas.microsoft.com/office/drawing/2014/main" id="{9D2DCA91-728D-8EEF-9948-0FF4417C368C}"/>
              </a:ext>
            </a:extLst>
          </p:cNvPr>
          <p:cNvSpPr>
            <a:spLocks noGrp="1"/>
          </p:cNvSpPr>
          <p:nvPr>
            <p:ph type="title"/>
          </p:nvPr>
        </p:nvSpPr>
        <p:spPr/>
        <p:txBody>
          <a:bodyPr>
            <a:normAutofit/>
          </a:bodyPr>
          <a:lstStyle/>
          <a:p>
            <a:r>
              <a:rPr lang="en-US" dirty="0"/>
              <a:t>TNF Flames: resolution</a:t>
            </a:r>
          </a:p>
        </p:txBody>
      </p:sp>
      <p:pic>
        <p:nvPicPr>
          <p:cNvPr id="39" name="Picture 38">
            <a:extLst>
              <a:ext uri="{FF2B5EF4-FFF2-40B4-BE49-F238E27FC236}">
                <a16:creationId xmlns:a16="http://schemas.microsoft.com/office/drawing/2014/main" id="{9C32B45F-A144-6946-CF9C-2FC334597D88}"/>
              </a:ext>
            </a:extLst>
          </p:cNvPr>
          <p:cNvPicPr>
            <a:picLocks noChangeAspect="1"/>
          </p:cNvPicPr>
          <p:nvPr/>
        </p:nvPicPr>
        <p:blipFill rotWithShape="1">
          <a:blip r:embed="rId5">
            <a:extLst>
              <a:ext uri="{28A0092B-C50C-407E-A947-70E740481C1C}">
                <a14:useLocalDpi xmlns:a14="http://schemas.microsoft.com/office/drawing/2010/main" val="0"/>
              </a:ext>
            </a:extLst>
          </a:blip>
          <a:srcRect l="12311"/>
          <a:stretch/>
        </p:blipFill>
        <p:spPr>
          <a:xfrm>
            <a:off x="597757" y="1122408"/>
            <a:ext cx="2472833" cy="4700016"/>
          </a:xfrm>
          <a:prstGeom prst="rect">
            <a:avLst/>
          </a:prstGeom>
        </p:spPr>
      </p:pic>
      <p:sp>
        <p:nvSpPr>
          <p:cNvPr id="53" name="Right Arrow 52">
            <a:extLst>
              <a:ext uri="{FF2B5EF4-FFF2-40B4-BE49-F238E27FC236}">
                <a16:creationId xmlns:a16="http://schemas.microsoft.com/office/drawing/2014/main" id="{20A52EBB-6517-5C97-9223-3A37AD2519F2}"/>
              </a:ext>
            </a:extLst>
          </p:cNvPr>
          <p:cNvSpPr/>
          <p:nvPr/>
        </p:nvSpPr>
        <p:spPr>
          <a:xfrm>
            <a:off x="3132708" y="3734215"/>
            <a:ext cx="450760" cy="115910"/>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ight Brace 53">
            <a:extLst>
              <a:ext uri="{FF2B5EF4-FFF2-40B4-BE49-F238E27FC236}">
                <a16:creationId xmlns:a16="http://schemas.microsoft.com/office/drawing/2014/main" id="{6D15782C-ECCA-3B81-5A47-E15D531A3E0E}"/>
              </a:ext>
            </a:extLst>
          </p:cNvPr>
          <p:cNvSpPr/>
          <p:nvPr/>
        </p:nvSpPr>
        <p:spPr>
          <a:xfrm>
            <a:off x="2871989" y="3458917"/>
            <a:ext cx="198601" cy="666507"/>
          </a:xfrm>
          <a:prstGeom prst="rightBrace">
            <a:avLst/>
          </a:prstGeom>
          <a:ln w="222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TextBox 20">
            <a:extLst>
              <a:ext uri="{FF2B5EF4-FFF2-40B4-BE49-F238E27FC236}">
                <a16:creationId xmlns:a16="http://schemas.microsoft.com/office/drawing/2014/main" id="{5C06EDFB-EC8C-DB5B-2302-3DB24EDBB71B}"/>
              </a:ext>
            </a:extLst>
          </p:cNvPr>
          <p:cNvSpPr txBox="1"/>
          <p:nvPr/>
        </p:nvSpPr>
        <p:spPr>
          <a:xfrm>
            <a:off x="221586" y="1122408"/>
            <a:ext cx="2911122" cy="954107"/>
          </a:xfrm>
          <a:prstGeom prst="rect">
            <a:avLst/>
          </a:prstGeom>
          <a:noFill/>
        </p:spPr>
        <p:txBody>
          <a:bodyPr wrap="square" rtlCol="0">
            <a:spAutoFit/>
          </a:bodyPr>
          <a:lstStyle/>
          <a:p>
            <a:pPr algn="ctr"/>
            <a:r>
              <a:rPr lang="en-US" sz="2800" b="1" dirty="0"/>
              <a:t>Flame D</a:t>
            </a:r>
          </a:p>
          <a:p>
            <a:pPr algn="ctr"/>
            <a:endParaRPr lang="en-US" sz="2800" b="1" dirty="0"/>
          </a:p>
        </p:txBody>
      </p:sp>
      <p:sp>
        <p:nvSpPr>
          <p:cNvPr id="5" name="TextBox 4">
            <a:extLst>
              <a:ext uri="{FF2B5EF4-FFF2-40B4-BE49-F238E27FC236}">
                <a16:creationId xmlns:a16="http://schemas.microsoft.com/office/drawing/2014/main" id="{F5D7B42C-7F23-284C-9E51-4F00D0711D71}"/>
              </a:ext>
            </a:extLst>
          </p:cNvPr>
          <p:cNvSpPr txBox="1"/>
          <p:nvPr/>
        </p:nvSpPr>
        <p:spPr>
          <a:xfrm>
            <a:off x="4197361" y="1361221"/>
            <a:ext cx="1396646" cy="1200329"/>
          </a:xfrm>
          <a:prstGeom prst="rect">
            <a:avLst/>
          </a:prstGeom>
          <a:noFill/>
        </p:spPr>
        <p:txBody>
          <a:bodyPr wrap="square" rtlCol="0">
            <a:spAutoFit/>
          </a:bodyPr>
          <a:lstStyle/>
          <a:p>
            <a:r>
              <a:rPr lang="en-US" dirty="0"/>
              <a:t>nV=20</a:t>
            </a:r>
          </a:p>
          <a:p>
            <a:r>
              <a:rPr lang="en-US" dirty="0"/>
              <a:t>nL=19</a:t>
            </a:r>
          </a:p>
          <a:p>
            <a:r>
              <a:rPr lang="en-US" b="1" dirty="0"/>
              <a:t>n</a:t>
            </a:r>
            <a:r>
              <a:rPr lang="el-GR" b="1" baseline="-25000" dirty="0"/>
              <a:t>ξ</a:t>
            </a:r>
            <a:r>
              <a:rPr lang="en-US" b="1" dirty="0"/>
              <a:t>=3-80</a:t>
            </a:r>
          </a:p>
          <a:p>
            <a:endParaRPr lang="en-US" b="1" dirty="0"/>
          </a:p>
        </p:txBody>
      </p:sp>
      <p:sp>
        <p:nvSpPr>
          <p:cNvPr id="12" name="TextBox 11">
            <a:extLst>
              <a:ext uri="{FF2B5EF4-FFF2-40B4-BE49-F238E27FC236}">
                <a16:creationId xmlns:a16="http://schemas.microsoft.com/office/drawing/2014/main" id="{50FDA573-0A4E-7168-CF7C-DBFE200E5469}"/>
              </a:ext>
            </a:extLst>
          </p:cNvPr>
          <p:cNvSpPr txBox="1"/>
          <p:nvPr/>
        </p:nvSpPr>
        <p:spPr>
          <a:xfrm>
            <a:off x="8062090" y="1476350"/>
            <a:ext cx="1396646" cy="1200329"/>
          </a:xfrm>
          <a:prstGeom prst="rect">
            <a:avLst/>
          </a:prstGeom>
          <a:noFill/>
        </p:spPr>
        <p:txBody>
          <a:bodyPr wrap="square" rtlCol="0">
            <a:spAutoFit/>
          </a:bodyPr>
          <a:lstStyle/>
          <a:p>
            <a:r>
              <a:rPr lang="en-US" b="1" dirty="0"/>
              <a:t>nV=1-20</a:t>
            </a:r>
          </a:p>
          <a:p>
            <a:r>
              <a:rPr lang="en-US" b="1" dirty="0"/>
              <a:t>nL=1-20</a:t>
            </a:r>
          </a:p>
          <a:p>
            <a:r>
              <a:rPr lang="en-US" dirty="0"/>
              <a:t>n</a:t>
            </a:r>
            <a:r>
              <a:rPr lang="el-GR" baseline="-25000" dirty="0"/>
              <a:t>ξ</a:t>
            </a:r>
            <a:r>
              <a:rPr lang="en-US" dirty="0"/>
              <a:t>=5</a:t>
            </a:r>
          </a:p>
          <a:p>
            <a:endParaRPr lang="en-US" b="1" dirty="0"/>
          </a:p>
        </p:txBody>
      </p:sp>
      <p:sp>
        <p:nvSpPr>
          <p:cNvPr id="13" name="TextBox 12">
            <a:extLst>
              <a:ext uri="{FF2B5EF4-FFF2-40B4-BE49-F238E27FC236}">
                <a16:creationId xmlns:a16="http://schemas.microsoft.com/office/drawing/2014/main" id="{B67CCFD6-DBEB-1516-D39C-CD4672ADA70E}"/>
              </a:ext>
            </a:extLst>
          </p:cNvPr>
          <p:cNvSpPr txBox="1"/>
          <p:nvPr/>
        </p:nvSpPr>
        <p:spPr>
          <a:xfrm>
            <a:off x="5485384" y="1572163"/>
            <a:ext cx="1221232" cy="523220"/>
          </a:xfrm>
          <a:prstGeom prst="rect">
            <a:avLst/>
          </a:prstGeom>
          <a:noFill/>
        </p:spPr>
        <p:txBody>
          <a:bodyPr wrap="none" rtlCol="0">
            <a:spAutoFit/>
          </a:bodyPr>
          <a:lstStyle/>
          <a:p>
            <a:r>
              <a:rPr lang="en-US" sz="2800" b="1"/>
              <a:t>Vary n</a:t>
            </a:r>
            <a:r>
              <a:rPr lang="el-GR" sz="2800" b="1" baseline="-25000"/>
              <a:t>ξ</a:t>
            </a:r>
            <a:endParaRPr lang="en-US" sz="2800" b="1" baseline="-25000"/>
          </a:p>
        </p:txBody>
      </p:sp>
      <p:sp>
        <p:nvSpPr>
          <p:cNvPr id="15" name="TextBox 14">
            <a:extLst>
              <a:ext uri="{FF2B5EF4-FFF2-40B4-BE49-F238E27FC236}">
                <a16:creationId xmlns:a16="http://schemas.microsoft.com/office/drawing/2014/main" id="{9ADA39E8-3E7B-EA9B-A15E-0AA2960284AB}"/>
              </a:ext>
            </a:extLst>
          </p:cNvPr>
          <p:cNvSpPr txBox="1"/>
          <p:nvPr/>
        </p:nvSpPr>
        <p:spPr>
          <a:xfrm>
            <a:off x="9295384" y="1599461"/>
            <a:ext cx="1759008" cy="523220"/>
          </a:xfrm>
          <a:prstGeom prst="rect">
            <a:avLst/>
          </a:prstGeom>
          <a:noFill/>
        </p:spPr>
        <p:txBody>
          <a:bodyPr wrap="none" rtlCol="0">
            <a:spAutoFit/>
          </a:bodyPr>
          <a:lstStyle/>
          <a:p>
            <a:r>
              <a:rPr lang="en-US" sz="2800" b="1"/>
              <a:t>Vary n</a:t>
            </a:r>
            <a:r>
              <a:rPr lang="en-US" sz="2800" b="1" baseline="-25000"/>
              <a:t>V</a:t>
            </a:r>
            <a:r>
              <a:rPr lang="en-US" sz="2800" b="1"/>
              <a:t>, n</a:t>
            </a:r>
            <a:r>
              <a:rPr lang="en-US" sz="2800" b="1" baseline="-25000"/>
              <a:t>L</a:t>
            </a:r>
          </a:p>
        </p:txBody>
      </p:sp>
    </p:spTree>
    <p:extLst>
      <p:ext uri="{BB962C8B-B14F-4D97-AF65-F5344CB8AC3E}">
        <p14:creationId xmlns:p14="http://schemas.microsoft.com/office/powerpoint/2010/main" val="13471657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D2DCA91-728D-8EEF-9948-0FF4417C368C}"/>
              </a:ext>
            </a:extLst>
          </p:cNvPr>
          <p:cNvSpPr>
            <a:spLocks noGrp="1"/>
          </p:cNvSpPr>
          <p:nvPr>
            <p:ph type="title"/>
          </p:nvPr>
        </p:nvSpPr>
        <p:spPr/>
        <p:txBody>
          <a:bodyPr>
            <a:normAutofit/>
          </a:bodyPr>
          <a:lstStyle/>
          <a:p>
            <a:r>
              <a:rPr lang="en-US" dirty="0"/>
              <a:t>TNF Flames: resolution</a:t>
            </a:r>
          </a:p>
        </p:txBody>
      </p:sp>
      <p:pic>
        <p:nvPicPr>
          <p:cNvPr id="8" name="Picture 7">
            <a:extLst>
              <a:ext uri="{FF2B5EF4-FFF2-40B4-BE49-F238E27FC236}">
                <a16:creationId xmlns:a16="http://schemas.microsoft.com/office/drawing/2014/main" id="{4778D0B6-C6A1-6DC7-9E70-2717FC243867}"/>
              </a:ext>
            </a:extLst>
          </p:cNvPr>
          <p:cNvPicPr>
            <a:picLocks noChangeAspect="1"/>
          </p:cNvPicPr>
          <p:nvPr/>
        </p:nvPicPr>
        <p:blipFill rotWithShape="1">
          <a:blip r:embed="rId3">
            <a:extLst>
              <a:ext uri="{28A0092B-C50C-407E-A947-70E740481C1C}">
                <a14:useLocalDpi xmlns:a14="http://schemas.microsoft.com/office/drawing/2010/main" val="0"/>
              </a:ext>
            </a:extLst>
          </a:blip>
          <a:srcRect l="-32081" r="-1"/>
          <a:stretch/>
        </p:blipFill>
        <p:spPr>
          <a:xfrm>
            <a:off x="-26521" y="1487130"/>
            <a:ext cx="3724661" cy="4700016"/>
          </a:xfrm>
          <a:prstGeom prst="rect">
            <a:avLst/>
          </a:prstGeom>
        </p:spPr>
      </p:pic>
      <p:pic>
        <p:nvPicPr>
          <p:cNvPr id="10" name="Picture 9">
            <a:extLst>
              <a:ext uri="{FF2B5EF4-FFF2-40B4-BE49-F238E27FC236}">
                <a16:creationId xmlns:a16="http://schemas.microsoft.com/office/drawing/2014/main" id="{76531319-8EE6-6EA3-1CBE-75620D5CF585}"/>
              </a:ext>
            </a:extLst>
          </p:cNvPr>
          <p:cNvPicPr>
            <a:picLocks noChangeAspect="1"/>
          </p:cNvPicPr>
          <p:nvPr/>
        </p:nvPicPr>
        <p:blipFill rotWithShape="1">
          <a:blip r:embed="rId4">
            <a:extLst>
              <a:ext uri="{28A0092B-C50C-407E-A947-70E740481C1C}">
                <a14:useLocalDpi xmlns:a14="http://schemas.microsoft.com/office/drawing/2010/main" val="0"/>
              </a:ext>
            </a:extLst>
          </a:blip>
          <a:srcRect l="-6365" r="-1"/>
          <a:stretch/>
        </p:blipFill>
        <p:spPr>
          <a:xfrm>
            <a:off x="6096000" y="1487130"/>
            <a:ext cx="2999510" cy="4700016"/>
          </a:xfrm>
          <a:prstGeom prst="rect">
            <a:avLst/>
          </a:prstGeom>
        </p:spPr>
      </p:pic>
      <p:pic>
        <p:nvPicPr>
          <p:cNvPr id="4" name="Picture 3">
            <a:extLst>
              <a:ext uri="{FF2B5EF4-FFF2-40B4-BE49-F238E27FC236}">
                <a16:creationId xmlns:a16="http://schemas.microsoft.com/office/drawing/2014/main" id="{4A50CAB4-9376-081F-22A8-C722A5402A25}"/>
              </a:ext>
            </a:extLst>
          </p:cNvPr>
          <p:cNvPicPr>
            <a:picLocks noChangeAspect="1"/>
          </p:cNvPicPr>
          <p:nvPr/>
        </p:nvPicPr>
        <p:blipFill rotWithShape="1">
          <a:blip r:embed="rId5">
            <a:extLst>
              <a:ext uri="{28A0092B-C50C-407E-A947-70E740481C1C}">
                <a14:useLocalDpi xmlns:a14="http://schemas.microsoft.com/office/drawing/2010/main" val="0"/>
              </a:ext>
            </a:extLst>
          </a:blip>
          <a:srcRect l="12267"/>
          <a:stretch/>
        </p:blipFill>
        <p:spPr>
          <a:xfrm>
            <a:off x="3309468" y="1487130"/>
            <a:ext cx="2474095" cy="4700016"/>
          </a:xfrm>
          <a:prstGeom prst="rect">
            <a:avLst/>
          </a:prstGeom>
        </p:spPr>
      </p:pic>
      <p:pic>
        <p:nvPicPr>
          <p:cNvPr id="7" name="Picture 6">
            <a:extLst>
              <a:ext uri="{FF2B5EF4-FFF2-40B4-BE49-F238E27FC236}">
                <a16:creationId xmlns:a16="http://schemas.microsoft.com/office/drawing/2014/main" id="{D009306E-059D-1E9D-0900-3C2D8EC45756}"/>
              </a:ext>
            </a:extLst>
          </p:cNvPr>
          <p:cNvPicPr>
            <a:picLocks noChangeAspect="1"/>
          </p:cNvPicPr>
          <p:nvPr/>
        </p:nvPicPr>
        <p:blipFill rotWithShape="1">
          <a:blip r:embed="rId6">
            <a:extLst>
              <a:ext uri="{28A0092B-C50C-407E-A947-70E740481C1C}">
                <a14:useLocalDpi xmlns:a14="http://schemas.microsoft.com/office/drawing/2010/main" val="0"/>
              </a:ext>
            </a:extLst>
          </a:blip>
          <a:srcRect l="12301"/>
          <a:stretch/>
        </p:blipFill>
        <p:spPr>
          <a:xfrm>
            <a:off x="8807116" y="1487130"/>
            <a:ext cx="2473136" cy="4700016"/>
          </a:xfrm>
          <a:prstGeom prst="rect">
            <a:avLst/>
          </a:prstGeom>
        </p:spPr>
      </p:pic>
      <p:sp>
        <p:nvSpPr>
          <p:cNvPr id="14" name="TextBox 13">
            <a:extLst>
              <a:ext uri="{FF2B5EF4-FFF2-40B4-BE49-F238E27FC236}">
                <a16:creationId xmlns:a16="http://schemas.microsoft.com/office/drawing/2014/main" id="{F1789B33-DD01-1791-5870-B1CB5B10C1D4}"/>
              </a:ext>
            </a:extLst>
          </p:cNvPr>
          <p:cNvSpPr txBox="1"/>
          <p:nvPr/>
        </p:nvSpPr>
        <p:spPr>
          <a:xfrm>
            <a:off x="1853907" y="1010076"/>
            <a:ext cx="2911122" cy="954107"/>
          </a:xfrm>
          <a:prstGeom prst="rect">
            <a:avLst/>
          </a:prstGeom>
          <a:noFill/>
        </p:spPr>
        <p:txBody>
          <a:bodyPr wrap="square" rtlCol="0">
            <a:spAutoFit/>
          </a:bodyPr>
          <a:lstStyle/>
          <a:p>
            <a:pPr algn="ctr"/>
            <a:r>
              <a:rPr lang="en-US" sz="2800" b="1" dirty="0"/>
              <a:t>Flame D</a:t>
            </a:r>
          </a:p>
          <a:p>
            <a:pPr algn="ctr"/>
            <a:endParaRPr lang="en-US" sz="2800" b="1" dirty="0"/>
          </a:p>
        </p:txBody>
      </p:sp>
      <p:sp>
        <p:nvSpPr>
          <p:cNvPr id="16" name="TextBox 15">
            <a:extLst>
              <a:ext uri="{FF2B5EF4-FFF2-40B4-BE49-F238E27FC236}">
                <a16:creationId xmlns:a16="http://schemas.microsoft.com/office/drawing/2014/main" id="{33E5ACE4-A42A-549A-99BB-4C3B68E5F092}"/>
              </a:ext>
            </a:extLst>
          </p:cNvPr>
          <p:cNvSpPr txBox="1"/>
          <p:nvPr/>
        </p:nvSpPr>
        <p:spPr>
          <a:xfrm>
            <a:off x="7351555" y="1010076"/>
            <a:ext cx="2911122" cy="954107"/>
          </a:xfrm>
          <a:prstGeom prst="rect">
            <a:avLst/>
          </a:prstGeom>
          <a:noFill/>
        </p:spPr>
        <p:txBody>
          <a:bodyPr wrap="square" rtlCol="0">
            <a:spAutoFit/>
          </a:bodyPr>
          <a:lstStyle/>
          <a:p>
            <a:pPr algn="ctr"/>
            <a:r>
              <a:rPr lang="en-US" sz="2800" b="1" dirty="0"/>
              <a:t>Flame F</a:t>
            </a:r>
          </a:p>
          <a:p>
            <a:pPr algn="ctr"/>
            <a:endParaRPr lang="en-US" sz="2800" b="1" dirty="0"/>
          </a:p>
        </p:txBody>
      </p:sp>
      <p:sp>
        <p:nvSpPr>
          <p:cNvPr id="17" name="TextBox 16">
            <a:extLst>
              <a:ext uri="{FF2B5EF4-FFF2-40B4-BE49-F238E27FC236}">
                <a16:creationId xmlns:a16="http://schemas.microsoft.com/office/drawing/2014/main" id="{589C680E-BA0F-8D68-4A2F-AB0B427185C8}"/>
              </a:ext>
            </a:extLst>
          </p:cNvPr>
          <p:cNvSpPr txBox="1"/>
          <p:nvPr/>
        </p:nvSpPr>
        <p:spPr>
          <a:xfrm>
            <a:off x="835373" y="1610240"/>
            <a:ext cx="2911122" cy="707886"/>
          </a:xfrm>
          <a:prstGeom prst="rect">
            <a:avLst/>
          </a:prstGeom>
          <a:noFill/>
        </p:spPr>
        <p:txBody>
          <a:bodyPr wrap="square" rtlCol="0">
            <a:spAutoFit/>
          </a:bodyPr>
          <a:lstStyle/>
          <a:p>
            <a:pPr algn="ctr"/>
            <a:r>
              <a:rPr lang="en-US" sz="2000" b="1" i="1" dirty="0">
                <a:solidFill>
                  <a:srgbClr val="C00000"/>
                </a:solidFill>
              </a:rPr>
              <a:t>hi rez: 41, 11, 20</a:t>
            </a:r>
          </a:p>
          <a:p>
            <a:pPr algn="ctr"/>
            <a:endParaRPr lang="en-US" sz="2000" b="1" i="1" dirty="0">
              <a:solidFill>
                <a:srgbClr val="C00000"/>
              </a:solidFill>
            </a:endParaRPr>
          </a:p>
        </p:txBody>
      </p:sp>
      <p:sp>
        <p:nvSpPr>
          <p:cNvPr id="18" name="TextBox 17">
            <a:extLst>
              <a:ext uri="{FF2B5EF4-FFF2-40B4-BE49-F238E27FC236}">
                <a16:creationId xmlns:a16="http://schemas.microsoft.com/office/drawing/2014/main" id="{C4464419-5130-1FCB-42BD-D72005548A5E}"/>
              </a:ext>
            </a:extLst>
          </p:cNvPr>
          <p:cNvSpPr txBox="1"/>
          <p:nvPr/>
        </p:nvSpPr>
        <p:spPr>
          <a:xfrm>
            <a:off x="2946278" y="1601903"/>
            <a:ext cx="2911122" cy="707886"/>
          </a:xfrm>
          <a:prstGeom prst="rect">
            <a:avLst/>
          </a:prstGeom>
          <a:noFill/>
        </p:spPr>
        <p:txBody>
          <a:bodyPr wrap="square" rtlCol="0">
            <a:spAutoFit/>
          </a:bodyPr>
          <a:lstStyle/>
          <a:p>
            <a:pPr algn="ctr"/>
            <a:r>
              <a:rPr lang="en-US" sz="2000" b="1" i="1" dirty="0">
                <a:solidFill>
                  <a:srgbClr val="4371C2"/>
                </a:solidFill>
              </a:rPr>
              <a:t>lo rez: 5, 1, 1</a:t>
            </a:r>
          </a:p>
          <a:p>
            <a:pPr algn="ctr"/>
            <a:endParaRPr lang="en-US" sz="2000" b="1" i="1" dirty="0">
              <a:solidFill>
                <a:srgbClr val="4371C2"/>
              </a:solidFill>
            </a:endParaRPr>
          </a:p>
        </p:txBody>
      </p:sp>
      <p:sp>
        <p:nvSpPr>
          <p:cNvPr id="19" name="TextBox 18">
            <a:extLst>
              <a:ext uri="{FF2B5EF4-FFF2-40B4-BE49-F238E27FC236}">
                <a16:creationId xmlns:a16="http://schemas.microsoft.com/office/drawing/2014/main" id="{5BD25A91-5F82-91C1-E6BE-DCABE9DF80AE}"/>
              </a:ext>
            </a:extLst>
          </p:cNvPr>
          <p:cNvSpPr txBox="1"/>
          <p:nvPr/>
        </p:nvSpPr>
        <p:spPr>
          <a:xfrm>
            <a:off x="6365892" y="1610240"/>
            <a:ext cx="2911122" cy="707886"/>
          </a:xfrm>
          <a:prstGeom prst="rect">
            <a:avLst/>
          </a:prstGeom>
          <a:noFill/>
        </p:spPr>
        <p:txBody>
          <a:bodyPr wrap="square" rtlCol="0">
            <a:spAutoFit/>
          </a:bodyPr>
          <a:lstStyle/>
          <a:p>
            <a:pPr algn="ctr"/>
            <a:r>
              <a:rPr lang="en-US" sz="2000" b="1" i="1" dirty="0">
                <a:solidFill>
                  <a:srgbClr val="C00000"/>
                </a:solidFill>
              </a:rPr>
              <a:t>hi rez: 41, 11, 20</a:t>
            </a:r>
          </a:p>
          <a:p>
            <a:pPr algn="ctr"/>
            <a:endParaRPr lang="en-US" sz="2000" b="1" i="1" dirty="0">
              <a:solidFill>
                <a:srgbClr val="C00000"/>
              </a:solidFill>
            </a:endParaRPr>
          </a:p>
        </p:txBody>
      </p:sp>
      <p:sp>
        <p:nvSpPr>
          <p:cNvPr id="20" name="TextBox 19">
            <a:extLst>
              <a:ext uri="{FF2B5EF4-FFF2-40B4-BE49-F238E27FC236}">
                <a16:creationId xmlns:a16="http://schemas.microsoft.com/office/drawing/2014/main" id="{CCB0D182-D69D-B628-7D06-2BA2091313E1}"/>
              </a:ext>
            </a:extLst>
          </p:cNvPr>
          <p:cNvSpPr txBox="1"/>
          <p:nvPr/>
        </p:nvSpPr>
        <p:spPr>
          <a:xfrm>
            <a:off x="8476797" y="1601903"/>
            <a:ext cx="2911122" cy="707886"/>
          </a:xfrm>
          <a:prstGeom prst="rect">
            <a:avLst/>
          </a:prstGeom>
          <a:noFill/>
        </p:spPr>
        <p:txBody>
          <a:bodyPr wrap="square" rtlCol="0">
            <a:spAutoFit/>
          </a:bodyPr>
          <a:lstStyle/>
          <a:p>
            <a:pPr algn="ctr"/>
            <a:r>
              <a:rPr lang="en-US" sz="2000" b="1" i="1" dirty="0">
                <a:solidFill>
                  <a:srgbClr val="4371C2"/>
                </a:solidFill>
              </a:rPr>
              <a:t>lo rez: 5, 1, 1</a:t>
            </a:r>
          </a:p>
          <a:p>
            <a:pPr algn="ctr"/>
            <a:endParaRPr lang="en-US" sz="2000" b="1" i="1" dirty="0">
              <a:solidFill>
                <a:srgbClr val="4371C2"/>
              </a:solidFill>
            </a:endParaRPr>
          </a:p>
        </p:txBody>
      </p:sp>
    </p:spTree>
    <p:extLst>
      <p:ext uri="{BB962C8B-B14F-4D97-AF65-F5344CB8AC3E}">
        <p14:creationId xmlns:p14="http://schemas.microsoft.com/office/powerpoint/2010/main" val="3805515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4DEA5D-B2CB-3498-0248-44DA99C35319}"/>
              </a:ext>
            </a:extLst>
          </p:cNvPr>
          <p:cNvSpPr>
            <a:spLocks noGrp="1"/>
          </p:cNvSpPr>
          <p:nvPr>
            <p:ph type="title"/>
          </p:nvPr>
        </p:nvSpPr>
        <p:spPr/>
        <p:txBody>
          <a:bodyPr>
            <a:normAutofit/>
          </a:bodyPr>
          <a:lstStyle/>
          <a:p>
            <a:r>
              <a:rPr lang="en-US"/>
              <a:t>Joint PDF representation</a:t>
            </a:r>
          </a:p>
        </p:txBody>
      </p:sp>
      <p:sp>
        <p:nvSpPr>
          <p:cNvPr id="10" name="TextBox 9">
            <a:extLst>
              <a:ext uri="{FF2B5EF4-FFF2-40B4-BE49-F238E27FC236}">
                <a16:creationId xmlns:a16="http://schemas.microsoft.com/office/drawing/2014/main" id="{EE306634-3815-440F-401D-904A634D2D4C}"/>
              </a:ext>
            </a:extLst>
          </p:cNvPr>
          <p:cNvSpPr txBox="1"/>
          <p:nvPr/>
        </p:nvSpPr>
        <p:spPr>
          <a:xfrm>
            <a:off x="528156" y="998421"/>
            <a:ext cx="6050054" cy="923330"/>
          </a:xfrm>
          <a:prstGeom prst="rect">
            <a:avLst/>
          </a:prstGeom>
          <a:noFill/>
        </p:spPr>
        <p:txBody>
          <a:bodyPr wrap="none" rtlCol="0">
            <a:spAutoFit/>
          </a:bodyPr>
          <a:lstStyle/>
          <a:p>
            <a:r>
              <a:rPr lang="en-US"/>
              <a:t>ODT Simulation of a temporal ethylene jet with soot formation</a:t>
            </a:r>
          </a:p>
          <a:p>
            <a:r>
              <a:rPr lang="en-US"/>
              <a:t>ODT provides “resolved” profiles for T, Y</a:t>
            </a:r>
            <a:r>
              <a:rPr lang="en-US" baseline="-25000"/>
              <a:t>i</a:t>
            </a:r>
            <a:r>
              <a:rPr lang="en-US"/>
              <a:t>, Soot </a:t>
            </a:r>
            <a:r>
              <a:rPr lang="en-US">
                <a:sym typeface="Wingdings" pitchFamily="2" charset="2"/>
              </a:rPr>
              <a:t> joint PDFs</a:t>
            </a:r>
          </a:p>
          <a:p>
            <a:r>
              <a:rPr lang="en-US">
                <a:sym typeface="Wingdings" pitchFamily="2" charset="2"/>
              </a:rPr>
              <a:t>A common modeling assumption: </a:t>
            </a:r>
            <a:endParaRPr lang="en-US"/>
          </a:p>
        </p:txBody>
      </p:sp>
      <p:grpSp>
        <p:nvGrpSpPr>
          <p:cNvPr id="16" name="Group 15">
            <a:extLst>
              <a:ext uri="{FF2B5EF4-FFF2-40B4-BE49-F238E27FC236}">
                <a16:creationId xmlns:a16="http://schemas.microsoft.com/office/drawing/2014/main" id="{2CDDFFBC-FA59-F2D6-BBCC-31F0232B4480}"/>
              </a:ext>
            </a:extLst>
          </p:cNvPr>
          <p:cNvGrpSpPr/>
          <p:nvPr/>
        </p:nvGrpSpPr>
        <p:grpSpPr>
          <a:xfrm>
            <a:off x="311073" y="1897426"/>
            <a:ext cx="4050015" cy="4385807"/>
            <a:chOff x="838200" y="1609425"/>
            <a:chExt cx="3784600" cy="4098386"/>
          </a:xfrm>
        </p:grpSpPr>
        <p:pic>
          <p:nvPicPr>
            <p:cNvPr id="9" name="Picture 8">
              <a:extLst>
                <a:ext uri="{FF2B5EF4-FFF2-40B4-BE49-F238E27FC236}">
                  <a16:creationId xmlns:a16="http://schemas.microsoft.com/office/drawing/2014/main" id="{AC93D634-D36C-9525-CD06-0767E606B04D}"/>
                </a:ext>
              </a:extLst>
            </p:cNvPr>
            <p:cNvPicPr>
              <a:picLocks noChangeAspect="1"/>
            </p:cNvPicPr>
            <p:nvPr/>
          </p:nvPicPr>
          <p:blipFill>
            <a:blip r:embed="rId3"/>
            <a:stretch>
              <a:fillRect/>
            </a:stretch>
          </p:blipFill>
          <p:spPr>
            <a:xfrm>
              <a:off x="838200" y="1609425"/>
              <a:ext cx="838200" cy="3924300"/>
            </a:xfrm>
            <a:prstGeom prst="rect">
              <a:avLst/>
            </a:prstGeom>
          </p:spPr>
        </p:pic>
        <p:grpSp>
          <p:nvGrpSpPr>
            <p:cNvPr id="15" name="Group 14">
              <a:extLst>
                <a:ext uri="{FF2B5EF4-FFF2-40B4-BE49-F238E27FC236}">
                  <a16:creationId xmlns:a16="http://schemas.microsoft.com/office/drawing/2014/main" id="{7A2943C1-0AE1-69D7-91C2-892DAB88581C}"/>
                </a:ext>
              </a:extLst>
            </p:cNvPr>
            <p:cNvGrpSpPr/>
            <p:nvPr/>
          </p:nvGrpSpPr>
          <p:grpSpPr>
            <a:xfrm>
              <a:off x="1616364" y="1920575"/>
              <a:ext cx="3006436" cy="3787236"/>
              <a:chOff x="3998857" y="1804221"/>
              <a:chExt cx="3006436" cy="3787236"/>
            </a:xfrm>
          </p:grpSpPr>
          <p:pic>
            <p:nvPicPr>
              <p:cNvPr id="5" name="Picture 4">
                <a:extLst>
                  <a:ext uri="{FF2B5EF4-FFF2-40B4-BE49-F238E27FC236}">
                    <a16:creationId xmlns:a16="http://schemas.microsoft.com/office/drawing/2014/main" id="{FC7FD59F-8076-F89B-B580-ED09F5D9D0F6}"/>
                  </a:ext>
                </a:extLst>
              </p:cNvPr>
              <p:cNvPicPr>
                <a:picLocks noChangeAspect="1"/>
              </p:cNvPicPr>
              <p:nvPr/>
            </p:nvPicPr>
            <p:blipFill rotWithShape="1">
              <a:blip r:embed="rId4"/>
              <a:srcRect t="83029"/>
              <a:stretch/>
            </p:blipFill>
            <p:spPr>
              <a:xfrm>
                <a:off x="4058893" y="4934095"/>
                <a:ext cx="2946400" cy="657362"/>
              </a:xfrm>
              <a:prstGeom prst="rect">
                <a:avLst/>
              </a:prstGeom>
            </p:spPr>
          </p:pic>
          <p:grpSp>
            <p:nvGrpSpPr>
              <p:cNvPr id="14" name="Group 13">
                <a:extLst>
                  <a:ext uri="{FF2B5EF4-FFF2-40B4-BE49-F238E27FC236}">
                    <a16:creationId xmlns:a16="http://schemas.microsoft.com/office/drawing/2014/main" id="{AB0AA173-6F77-6DC0-8842-EC53997C15A6}"/>
                  </a:ext>
                </a:extLst>
              </p:cNvPr>
              <p:cNvGrpSpPr/>
              <p:nvPr/>
            </p:nvGrpSpPr>
            <p:grpSpPr>
              <a:xfrm>
                <a:off x="3998857" y="1804221"/>
                <a:ext cx="2789382" cy="1611168"/>
                <a:chOff x="3998857" y="1804221"/>
                <a:chExt cx="2789382" cy="1611168"/>
              </a:xfrm>
            </p:grpSpPr>
            <p:pic>
              <p:nvPicPr>
                <p:cNvPr id="4" name="Picture 3">
                  <a:extLst>
                    <a:ext uri="{FF2B5EF4-FFF2-40B4-BE49-F238E27FC236}">
                      <a16:creationId xmlns:a16="http://schemas.microsoft.com/office/drawing/2014/main" id="{15A50295-B31B-AFCB-20C2-EA77027C025A}"/>
                    </a:ext>
                  </a:extLst>
                </p:cNvPr>
                <p:cNvPicPr>
                  <a:picLocks noChangeAspect="1"/>
                </p:cNvPicPr>
                <p:nvPr/>
              </p:nvPicPr>
              <p:blipFill rotWithShape="1">
                <a:blip r:embed="rId4"/>
                <a:srcRect r="5329" b="58405"/>
                <a:stretch/>
              </p:blipFill>
              <p:spPr>
                <a:xfrm>
                  <a:off x="3998857" y="1804221"/>
                  <a:ext cx="2789382" cy="1611168"/>
                </a:xfrm>
                <a:prstGeom prst="rect">
                  <a:avLst/>
                </a:prstGeom>
              </p:spPr>
            </p:pic>
            <p:sp>
              <p:nvSpPr>
                <p:cNvPr id="11" name="Rectangle 10">
                  <a:extLst>
                    <a:ext uri="{FF2B5EF4-FFF2-40B4-BE49-F238E27FC236}">
                      <a16:creationId xmlns:a16="http://schemas.microsoft.com/office/drawing/2014/main" id="{EC02993C-D86B-F392-B3A5-88056A5D759C}"/>
                    </a:ext>
                  </a:extLst>
                </p:cNvPr>
                <p:cNvSpPr/>
                <p:nvPr/>
              </p:nvSpPr>
              <p:spPr>
                <a:xfrm>
                  <a:off x="6139032" y="2205318"/>
                  <a:ext cx="568820" cy="2904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518F5BE7-5E93-25C1-01C1-E36A67EF3BF3}"/>
                  </a:ext>
                </a:extLst>
              </p:cNvPr>
              <p:cNvGrpSpPr/>
              <p:nvPr/>
            </p:nvGrpSpPr>
            <p:grpSpPr>
              <a:xfrm>
                <a:off x="4026926" y="3286293"/>
                <a:ext cx="2793281" cy="1611168"/>
                <a:chOff x="4026926" y="3286293"/>
                <a:chExt cx="2793281" cy="1611168"/>
              </a:xfrm>
            </p:grpSpPr>
            <p:pic>
              <p:nvPicPr>
                <p:cNvPr id="8" name="Picture 7">
                  <a:extLst>
                    <a:ext uri="{FF2B5EF4-FFF2-40B4-BE49-F238E27FC236}">
                      <a16:creationId xmlns:a16="http://schemas.microsoft.com/office/drawing/2014/main" id="{4499EB26-8AEE-B3C3-7EDD-C87CA6E7FBC9}"/>
                    </a:ext>
                  </a:extLst>
                </p:cNvPr>
                <p:cNvPicPr>
                  <a:picLocks noChangeAspect="1"/>
                </p:cNvPicPr>
                <p:nvPr/>
              </p:nvPicPr>
              <p:blipFill rotWithShape="1">
                <a:blip r:embed="rId5"/>
                <a:srcRect t="26117" b="42761"/>
                <a:stretch/>
              </p:blipFill>
              <p:spPr>
                <a:xfrm>
                  <a:off x="4026926" y="3286293"/>
                  <a:ext cx="2793281" cy="1611168"/>
                </a:xfrm>
                <a:prstGeom prst="rect">
                  <a:avLst/>
                </a:prstGeom>
              </p:spPr>
            </p:pic>
            <p:sp>
              <p:nvSpPr>
                <p:cNvPr id="12" name="Rectangle 11">
                  <a:extLst>
                    <a:ext uri="{FF2B5EF4-FFF2-40B4-BE49-F238E27FC236}">
                      <a16:creationId xmlns:a16="http://schemas.microsoft.com/office/drawing/2014/main" id="{21621131-23C3-9766-DE47-34CF1BB1425E}"/>
                    </a:ext>
                  </a:extLst>
                </p:cNvPr>
                <p:cNvSpPr/>
                <p:nvPr/>
              </p:nvSpPr>
              <p:spPr>
                <a:xfrm>
                  <a:off x="6139032" y="3720741"/>
                  <a:ext cx="568820" cy="2904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pic>
        <p:nvPicPr>
          <p:cNvPr id="17" name="Picture 16">
            <a:extLst>
              <a:ext uri="{FF2B5EF4-FFF2-40B4-BE49-F238E27FC236}">
                <a16:creationId xmlns:a16="http://schemas.microsoft.com/office/drawing/2014/main" id="{8D771B5A-7775-3BB1-F284-0E65CB0E39E7}"/>
              </a:ext>
            </a:extLst>
          </p:cNvPr>
          <p:cNvPicPr>
            <a:picLocks noChangeAspect="1"/>
          </p:cNvPicPr>
          <p:nvPr/>
        </p:nvPicPr>
        <p:blipFill>
          <a:blip r:embed="rId6"/>
          <a:stretch>
            <a:fillRect/>
          </a:stretch>
        </p:blipFill>
        <p:spPr>
          <a:xfrm>
            <a:off x="3992868" y="1658785"/>
            <a:ext cx="4068706" cy="270854"/>
          </a:xfrm>
          <a:prstGeom prst="rect">
            <a:avLst/>
          </a:prstGeom>
        </p:spPr>
      </p:pic>
      <p:grpSp>
        <p:nvGrpSpPr>
          <p:cNvPr id="27" name="Group 26">
            <a:extLst>
              <a:ext uri="{FF2B5EF4-FFF2-40B4-BE49-F238E27FC236}">
                <a16:creationId xmlns:a16="http://schemas.microsoft.com/office/drawing/2014/main" id="{E27A3837-0727-748D-16D8-C8A1A5E0794A}"/>
              </a:ext>
            </a:extLst>
          </p:cNvPr>
          <p:cNvGrpSpPr/>
          <p:nvPr/>
        </p:nvGrpSpPr>
        <p:grpSpPr>
          <a:xfrm>
            <a:off x="4353769" y="2262231"/>
            <a:ext cx="4599399" cy="1566987"/>
            <a:chOff x="3759976" y="2303391"/>
            <a:chExt cx="3539266" cy="1205806"/>
          </a:xfrm>
        </p:grpSpPr>
        <p:sp>
          <p:nvSpPr>
            <p:cNvPr id="25" name="Rectangle 24">
              <a:extLst>
                <a:ext uri="{FF2B5EF4-FFF2-40B4-BE49-F238E27FC236}">
                  <a16:creationId xmlns:a16="http://schemas.microsoft.com/office/drawing/2014/main" id="{B29BD80E-C6AC-6AF6-67E4-01EDB7482AB3}"/>
                </a:ext>
              </a:extLst>
            </p:cNvPr>
            <p:cNvSpPr/>
            <p:nvPr/>
          </p:nvSpPr>
          <p:spPr>
            <a:xfrm>
              <a:off x="3759976" y="2303391"/>
              <a:ext cx="3539266" cy="1205806"/>
            </a:xfrm>
            <a:prstGeom prst="rect">
              <a:avLst/>
            </a:prstGeom>
            <a:solidFill>
              <a:schemeClr val="bg1">
                <a:lumMod val="95000"/>
              </a:schemeClr>
            </a:solidFill>
            <a:ln>
              <a:noFill/>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80A7EC7B-DB5F-87DF-A5E2-56EC6A71BE1F}"/>
                </a:ext>
              </a:extLst>
            </p:cNvPr>
            <p:cNvGrpSpPr/>
            <p:nvPr/>
          </p:nvGrpSpPr>
          <p:grpSpPr>
            <a:xfrm>
              <a:off x="3892019" y="2303391"/>
              <a:ext cx="3339729" cy="1205806"/>
              <a:chOff x="3829721" y="2358830"/>
              <a:chExt cx="3339729" cy="1205806"/>
            </a:xfrm>
            <a:noFill/>
          </p:grpSpPr>
          <p:pic>
            <p:nvPicPr>
              <p:cNvPr id="20" name="Picture 19">
                <a:extLst>
                  <a:ext uri="{FF2B5EF4-FFF2-40B4-BE49-F238E27FC236}">
                    <a16:creationId xmlns:a16="http://schemas.microsoft.com/office/drawing/2014/main" id="{9D611D53-B72F-5459-D6FF-EC85BC484B1B}"/>
                  </a:ext>
                </a:extLst>
              </p:cNvPr>
              <p:cNvPicPr>
                <a:picLocks noChangeAspect="1"/>
              </p:cNvPicPr>
              <p:nvPr/>
            </p:nvPicPr>
            <p:blipFill>
              <a:blip r:embed="rId7"/>
              <a:stretch>
                <a:fillRect/>
              </a:stretch>
            </p:blipFill>
            <p:spPr>
              <a:xfrm>
                <a:off x="3829722" y="2774306"/>
                <a:ext cx="3072946" cy="345830"/>
              </a:xfrm>
              <a:prstGeom prst="rect">
                <a:avLst/>
              </a:prstGeom>
              <a:grpFill/>
            </p:spPr>
          </p:pic>
          <p:pic>
            <p:nvPicPr>
              <p:cNvPr id="21" name="Picture 20">
                <a:extLst>
                  <a:ext uri="{FF2B5EF4-FFF2-40B4-BE49-F238E27FC236}">
                    <a16:creationId xmlns:a16="http://schemas.microsoft.com/office/drawing/2014/main" id="{35BB5881-9BF3-9A6C-83A4-E9C6EBF0BD2F}"/>
                  </a:ext>
                </a:extLst>
              </p:cNvPr>
              <p:cNvPicPr>
                <a:picLocks noChangeAspect="1"/>
              </p:cNvPicPr>
              <p:nvPr/>
            </p:nvPicPr>
            <p:blipFill>
              <a:blip r:embed="rId8"/>
              <a:stretch>
                <a:fillRect/>
              </a:stretch>
            </p:blipFill>
            <p:spPr>
              <a:xfrm>
                <a:off x="3829721" y="3218806"/>
                <a:ext cx="3339729" cy="345830"/>
              </a:xfrm>
              <a:prstGeom prst="rect">
                <a:avLst/>
              </a:prstGeom>
              <a:grpFill/>
            </p:spPr>
          </p:pic>
          <p:pic>
            <p:nvPicPr>
              <p:cNvPr id="19" name="Picture 18">
                <a:extLst>
                  <a:ext uri="{FF2B5EF4-FFF2-40B4-BE49-F238E27FC236}">
                    <a16:creationId xmlns:a16="http://schemas.microsoft.com/office/drawing/2014/main" id="{343777F2-7508-D306-6CEE-83D4C4E86517}"/>
                  </a:ext>
                </a:extLst>
              </p:cNvPr>
              <p:cNvPicPr>
                <a:picLocks noChangeAspect="1"/>
              </p:cNvPicPr>
              <p:nvPr/>
            </p:nvPicPr>
            <p:blipFill>
              <a:blip r:embed="rId9"/>
              <a:stretch>
                <a:fillRect/>
              </a:stretch>
            </p:blipFill>
            <p:spPr>
              <a:xfrm>
                <a:off x="3829721" y="2358830"/>
                <a:ext cx="2875329" cy="345830"/>
              </a:xfrm>
              <a:prstGeom prst="rect">
                <a:avLst/>
              </a:prstGeom>
              <a:grpFill/>
            </p:spPr>
          </p:pic>
        </p:grpSp>
      </p:grpSp>
      <p:pic>
        <p:nvPicPr>
          <p:cNvPr id="2" name="Picture 1">
            <a:extLst>
              <a:ext uri="{FF2B5EF4-FFF2-40B4-BE49-F238E27FC236}">
                <a16:creationId xmlns:a16="http://schemas.microsoft.com/office/drawing/2014/main" id="{CFBB54D1-BBD9-0ADE-799A-6C8A97B3EC7D}"/>
              </a:ext>
            </a:extLst>
          </p:cNvPr>
          <p:cNvPicPr>
            <a:picLocks noChangeAspect="1"/>
          </p:cNvPicPr>
          <p:nvPr/>
        </p:nvPicPr>
        <p:blipFill>
          <a:blip r:embed="rId10"/>
          <a:stretch>
            <a:fillRect/>
          </a:stretch>
        </p:blipFill>
        <p:spPr>
          <a:xfrm>
            <a:off x="6620686" y="3912911"/>
            <a:ext cx="4155242" cy="2835953"/>
          </a:xfrm>
          <a:prstGeom prst="rect">
            <a:avLst/>
          </a:prstGeom>
        </p:spPr>
      </p:pic>
    </p:spTree>
    <p:extLst>
      <p:ext uri="{BB962C8B-B14F-4D97-AF65-F5344CB8AC3E}">
        <p14:creationId xmlns:p14="http://schemas.microsoft.com/office/powerpoint/2010/main" val="1993384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70B549-F4F1-D17E-DA81-FF881288515A}"/>
              </a:ext>
            </a:extLst>
          </p:cNvPr>
          <p:cNvSpPr>
            <a:spLocks noGrp="1"/>
          </p:cNvSpPr>
          <p:nvPr>
            <p:ph type="title"/>
          </p:nvPr>
        </p:nvSpPr>
        <p:spPr/>
        <p:txBody>
          <a:bodyPr/>
          <a:lstStyle/>
          <a:p>
            <a:r>
              <a:rPr lang="en-US"/>
              <a:t>Table generation</a:t>
            </a:r>
          </a:p>
        </p:txBody>
      </p:sp>
      <p:sp>
        <p:nvSpPr>
          <p:cNvPr id="4" name="Rounded Rectangle 3">
            <a:extLst>
              <a:ext uri="{FF2B5EF4-FFF2-40B4-BE49-F238E27FC236}">
                <a16:creationId xmlns:a16="http://schemas.microsoft.com/office/drawing/2014/main" id="{5FC23B75-7CBD-1754-9314-B3D0D5226BCE}"/>
              </a:ext>
            </a:extLst>
          </p:cNvPr>
          <p:cNvSpPr/>
          <p:nvPr/>
        </p:nvSpPr>
        <p:spPr>
          <a:xfrm>
            <a:off x="429816" y="2279879"/>
            <a:ext cx="3690609" cy="2454041"/>
          </a:xfrm>
          <a:prstGeom prst="roundRect">
            <a:avLst/>
          </a:prstGeom>
          <a:solidFill>
            <a:schemeClr val="bg1">
              <a:lumMod val="85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2C24F8A6-11F1-B843-25DD-9844EA5711D1}"/>
              </a:ext>
            </a:extLst>
          </p:cNvPr>
          <p:cNvSpPr/>
          <p:nvPr/>
        </p:nvSpPr>
        <p:spPr>
          <a:xfrm>
            <a:off x="843825" y="3089619"/>
            <a:ext cx="2721837" cy="520109"/>
          </a:xfrm>
          <a:prstGeom prst="roundRect">
            <a:avLst>
              <a:gd name="adj" fmla="val 24588"/>
            </a:avLst>
          </a:prstGeom>
          <a:gradFill flip="none" rotWithShape="1">
            <a:gsLst>
              <a:gs pos="6000">
                <a:srgbClr val="00B0F0"/>
              </a:gs>
              <a:gs pos="72021">
                <a:srgbClr val="00B0F0"/>
              </a:gs>
              <a:gs pos="48000">
                <a:schemeClr val="accent6"/>
              </a:gs>
              <a:gs pos="15000">
                <a:schemeClr val="accent6"/>
              </a:gs>
              <a:gs pos="0">
                <a:srgbClr val="00B0F0"/>
              </a:gs>
              <a:gs pos="35000">
                <a:schemeClr val="accent2">
                  <a:lumMod val="75000"/>
                </a:schemeClr>
              </a:gs>
              <a:gs pos="25996">
                <a:schemeClr val="accent2">
                  <a:lumMod val="75000"/>
                </a:schemeClr>
              </a:gs>
              <a:gs pos="30000">
                <a:srgbClr val="FFC000"/>
              </a:gs>
              <a:gs pos="99000">
                <a:srgbClr val="00B0F0"/>
              </a:gs>
            </a:gsLst>
            <a:lin ang="0" scaled="1"/>
            <a:tileRect/>
          </a:gradFill>
          <a:ln>
            <a:noFill/>
          </a:ln>
          <a:effectLst>
            <a:outerShdw blurRad="186719" dist="139039"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73366F-C936-60DB-C5B8-C483D7933A1A}"/>
              </a:ext>
            </a:extLst>
          </p:cNvPr>
          <p:cNvSpPr txBox="1"/>
          <p:nvPr/>
        </p:nvSpPr>
        <p:spPr>
          <a:xfrm>
            <a:off x="618443" y="2518877"/>
            <a:ext cx="599844" cy="523220"/>
          </a:xfrm>
          <a:prstGeom prst="rect">
            <a:avLst/>
          </a:prstGeom>
          <a:noFill/>
        </p:spPr>
        <p:txBody>
          <a:bodyPr wrap="none" rtlCol="0">
            <a:spAutoFit/>
          </a:bodyPr>
          <a:lstStyle/>
          <a:p>
            <a:r>
              <a:rPr lang="en-US" sz="2800">
                <a:solidFill>
                  <a:srgbClr val="0070C0"/>
                </a:solidFill>
              </a:rPr>
              <a:t>Air</a:t>
            </a:r>
          </a:p>
        </p:txBody>
      </p:sp>
      <p:sp>
        <p:nvSpPr>
          <p:cNvPr id="8" name="TextBox 7">
            <a:extLst>
              <a:ext uri="{FF2B5EF4-FFF2-40B4-BE49-F238E27FC236}">
                <a16:creationId xmlns:a16="http://schemas.microsoft.com/office/drawing/2014/main" id="{D336B226-4115-6E2E-4135-4F24A140D812}"/>
              </a:ext>
            </a:extLst>
          </p:cNvPr>
          <p:cNvSpPr txBox="1"/>
          <p:nvPr/>
        </p:nvSpPr>
        <p:spPr>
          <a:xfrm>
            <a:off x="3173269" y="2518877"/>
            <a:ext cx="798617" cy="523220"/>
          </a:xfrm>
          <a:prstGeom prst="rect">
            <a:avLst/>
          </a:prstGeom>
          <a:noFill/>
          <a:effectLst/>
        </p:spPr>
        <p:txBody>
          <a:bodyPr wrap="none" rtlCol="0">
            <a:spAutoFit/>
          </a:bodyPr>
          <a:lstStyle/>
          <a:p>
            <a:r>
              <a:rPr lang="en-US" sz="2800">
                <a:solidFill>
                  <a:srgbClr val="C00000"/>
                </a:solidFill>
              </a:rPr>
              <a:t>Fuel</a:t>
            </a:r>
          </a:p>
        </p:txBody>
      </p:sp>
      <p:sp>
        <p:nvSpPr>
          <p:cNvPr id="9" name="Right Brace 8">
            <a:extLst>
              <a:ext uri="{FF2B5EF4-FFF2-40B4-BE49-F238E27FC236}">
                <a16:creationId xmlns:a16="http://schemas.microsoft.com/office/drawing/2014/main" id="{FD397036-B028-4858-2388-44DD8C8702BE}"/>
              </a:ext>
            </a:extLst>
          </p:cNvPr>
          <p:cNvSpPr/>
          <p:nvPr/>
        </p:nvSpPr>
        <p:spPr>
          <a:xfrm rot="5400000">
            <a:off x="2027507" y="2684201"/>
            <a:ext cx="418134" cy="2672007"/>
          </a:xfrm>
          <a:prstGeom prst="rightBrace">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6E86EFDC-072A-C502-13C8-A48433EADEE3}"/>
              </a:ext>
            </a:extLst>
          </p:cNvPr>
          <p:cNvSpPr txBox="1"/>
          <p:nvPr/>
        </p:nvSpPr>
        <p:spPr>
          <a:xfrm>
            <a:off x="2079319" y="4229272"/>
            <a:ext cx="314510" cy="461665"/>
          </a:xfrm>
          <a:prstGeom prst="rect">
            <a:avLst/>
          </a:prstGeom>
          <a:noFill/>
        </p:spPr>
        <p:txBody>
          <a:bodyPr wrap="none" rtlCol="0">
            <a:spAutoFit/>
          </a:bodyPr>
          <a:lstStyle/>
          <a:p>
            <a:r>
              <a:rPr lang="en-US" sz="2400" b="1"/>
              <a:t>L</a:t>
            </a:r>
          </a:p>
        </p:txBody>
      </p:sp>
      <p:sp>
        <p:nvSpPr>
          <p:cNvPr id="12" name="TextBox 11">
            <a:extLst>
              <a:ext uri="{FF2B5EF4-FFF2-40B4-BE49-F238E27FC236}">
                <a16:creationId xmlns:a16="http://schemas.microsoft.com/office/drawing/2014/main" id="{E83D7186-6B53-F064-81DF-873ACF19B60E}"/>
              </a:ext>
            </a:extLst>
          </p:cNvPr>
          <p:cNvSpPr txBox="1"/>
          <p:nvPr/>
        </p:nvSpPr>
        <p:spPr>
          <a:xfrm>
            <a:off x="982780" y="4835774"/>
            <a:ext cx="2416688" cy="707886"/>
          </a:xfrm>
          <a:prstGeom prst="rect">
            <a:avLst/>
          </a:prstGeom>
          <a:noFill/>
        </p:spPr>
        <p:txBody>
          <a:bodyPr wrap="none" rtlCol="0">
            <a:spAutoFit/>
          </a:bodyPr>
          <a:lstStyle/>
          <a:p>
            <a:pPr algn="ctr"/>
            <a:r>
              <a:rPr lang="en-US" sz="2000" b="1"/>
              <a:t>Vary L</a:t>
            </a:r>
          </a:p>
          <a:p>
            <a:pPr algn="ctr"/>
            <a:r>
              <a:rPr lang="en-US" sz="2000" b="1"/>
              <a:t>Vary t: Rad. heat loss</a:t>
            </a:r>
          </a:p>
        </p:txBody>
      </p:sp>
      <p:sp>
        <p:nvSpPr>
          <p:cNvPr id="13" name="TextBox 12">
            <a:extLst>
              <a:ext uri="{FF2B5EF4-FFF2-40B4-BE49-F238E27FC236}">
                <a16:creationId xmlns:a16="http://schemas.microsoft.com/office/drawing/2014/main" id="{055F17AF-830A-E40E-B4C6-AA79106AD56F}"/>
              </a:ext>
            </a:extLst>
          </p:cNvPr>
          <p:cNvSpPr txBox="1"/>
          <p:nvPr/>
        </p:nvSpPr>
        <p:spPr>
          <a:xfrm>
            <a:off x="1029169" y="5630602"/>
            <a:ext cx="2323906" cy="400110"/>
          </a:xfrm>
          <a:prstGeom prst="rect">
            <a:avLst/>
          </a:prstGeom>
          <a:noFill/>
        </p:spPr>
        <p:txBody>
          <a:bodyPr wrap="none" rtlCol="0">
            <a:spAutoFit/>
          </a:bodyPr>
          <a:lstStyle/>
          <a:p>
            <a:r>
              <a:rPr lang="el-GR" sz="2000" i="1"/>
              <a:t>φ</a:t>
            </a:r>
            <a:r>
              <a:rPr lang="en-US" sz="2000" i="1"/>
              <a:t> is, e.g., T, </a:t>
            </a:r>
            <a:r>
              <a:rPr lang="el-GR" sz="2000" i="1"/>
              <a:t>ρ</a:t>
            </a:r>
            <a:r>
              <a:rPr lang="en-US" sz="2000" i="1"/>
              <a:t>, y</a:t>
            </a:r>
            <a:r>
              <a:rPr lang="en-US" sz="2000" i="1" baseline="-25000"/>
              <a:t>i</a:t>
            </a:r>
            <a:r>
              <a:rPr lang="en-US" sz="2000" i="1"/>
              <a:t>, etc.</a:t>
            </a:r>
          </a:p>
        </p:txBody>
      </p:sp>
      <p:sp>
        <p:nvSpPr>
          <p:cNvPr id="18" name="TextBox 17">
            <a:extLst>
              <a:ext uri="{FF2B5EF4-FFF2-40B4-BE49-F238E27FC236}">
                <a16:creationId xmlns:a16="http://schemas.microsoft.com/office/drawing/2014/main" id="{E934D275-0ED7-3D98-F885-58FF92A49671}"/>
              </a:ext>
            </a:extLst>
          </p:cNvPr>
          <p:cNvSpPr txBox="1"/>
          <p:nvPr/>
        </p:nvSpPr>
        <p:spPr>
          <a:xfrm>
            <a:off x="779197" y="1211782"/>
            <a:ext cx="2991845" cy="461665"/>
          </a:xfrm>
          <a:prstGeom prst="rect">
            <a:avLst/>
          </a:prstGeom>
          <a:noFill/>
        </p:spPr>
        <p:txBody>
          <a:bodyPr wrap="none" rtlCol="0">
            <a:spAutoFit/>
          </a:bodyPr>
          <a:lstStyle/>
          <a:p>
            <a:r>
              <a:rPr lang="en-US" sz="2400" b="1"/>
              <a:t>Solve diffusion flames</a:t>
            </a:r>
          </a:p>
        </p:txBody>
      </p:sp>
      <p:pic>
        <p:nvPicPr>
          <p:cNvPr id="19" name="Picture 18">
            <a:extLst>
              <a:ext uri="{FF2B5EF4-FFF2-40B4-BE49-F238E27FC236}">
                <a16:creationId xmlns:a16="http://schemas.microsoft.com/office/drawing/2014/main" id="{4BEF6319-5843-A0FA-29A7-E9FB076E2A60}"/>
              </a:ext>
            </a:extLst>
          </p:cNvPr>
          <p:cNvPicPr>
            <a:picLocks noChangeAspect="1"/>
          </p:cNvPicPr>
          <p:nvPr/>
        </p:nvPicPr>
        <p:blipFill>
          <a:blip r:embed="rId3"/>
          <a:stretch>
            <a:fillRect/>
          </a:stretch>
        </p:blipFill>
        <p:spPr>
          <a:xfrm>
            <a:off x="1621633" y="1678863"/>
            <a:ext cx="1229882" cy="344740"/>
          </a:xfrm>
          <a:prstGeom prst="rect">
            <a:avLst/>
          </a:prstGeom>
        </p:spPr>
      </p:pic>
      <p:sp>
        <p:nvSpPr>
          <p:cNvPr id="20" name="TextBox 19">
            <a:extLst>
              <a:ext uri="{FF2B5EF4-FFF2-40B4-BE49-F238E27FC236}">
                <a16:creationId xmlns:a16="http://schemas.microsoft.com/office/drawing/2014/main" id="{5AE0D7C1-517E-5A5E-543D-00558CB6587C}"/>
              </a:ext>
            </a:extLst>
          </p:cNvPr>
          <p:cNvSpPr txBox="1"/>
          <p:nvPr/>
        </p:nvSpPr>
        <p:spPr>
          <a:xfrm>
            <a:off x="5299174" y="1232416"/>
            <a:ext cx="2539991" cy="461665"/>
          </a:xfrm>
          <a:prstGeom prst="rect">
            <a:avLst/>
          </a:prstGeom>
          <a:noFill/>
        </p:spPr>
        <p:txBody>
          <a:bodyPr wrap="none" rtlCol="0">
            <a:spAutoFit/>
          </a:bodyPr>
          <a:lstStyle/>
          <a:p>
            <a:r>
              <a:rPr lang="en-US" sz="2400" b="1"/>
              <a:t>Convolve over P(</a:t>
            </a:r>
            <a:r>
              <a:rPr lang="el-GR" sz="2400" b="1"/>
              <a:t>ξ</a:t>
            </a:r>
            <a:r>
              <a:rPr lang="en-US" sz="2400" b="1"/>
              <a:t>)</a:t>
            </a:r>
          </a:p>
        </p:txBody>
      </p:sp>
      <p:pic>
        <p:nvPicPr>
          <p:cNvPr id="24" name="Picture 23">
            <a:extLst>
              <a:ext uri="{FF2B5EF4-FFF2-40B4-BE49-F238E27FC236}">
                <a16:creationId xmlns:a16="http://schemas.microsoft.com/office/drawing/2014/main" id="{9AA01A97-53AD-358D-1A41-1616085F9714}"/>
              </a:ext>
            </a:extLst>
          </p:cNvPr>
          <p:cNvPicPr>
            <a:picLocks noChangeAspect="1"/>
          </p:cNvPicPr>
          <p:nvPr/>
        </p:nvPicPr>
        <p:blipFill>
          <a:blip r:embed="rId4"/>
          <a:stretch>
            <a:fillRect/>
          </a:stretch>
        </p:blipFill>
        <p:spPr>
          <a:xfrm flipH="1">
            <a:off x="8538017" y="2451643"/>
            <a:ext cx="2211335" cy="2454042"/>
          </a:xfrm>
          <a:prstGeom prst="rect">
            <a:avLst/>
          </a:prstGeom>
        </p:spPr>
      </p:pic>
      <p:grpSp>
        <p:nvGrpSpPr>
          <p:cNvPr id="29" name="Group 28">
            <a:extLst>
              <a:ext uri="{FF2B5EF4-FFF2-40B4-BE49-F238E27FC236}">
                <a16:creationId xmlns:a16="http://schemas.microsoft.com/office/drawing/2014/main" id="{79E8C247-B625-F6FB-A122-DDAFD203304A}"/>
              </a:ext>
            </a:extLst>
          </p:cNvPr>
          <p:cNvGrpSpPr/>
          <p:nvPr/>
        </p:nvGrpSpPr>
        <p:grpSpPr>
          <a:xfrm>
            <a:off x="4600727" y="4917698"/>
            <a:ext cx="3269662" cy="707886"/>
            <a:chOff x="4644959" y="4828633"/>
            <a:chExt cx="3269662" cy="707886"/>
          </a:xfrm>
        </p:grpSpPr>
        <p:sp>
          <p:nvSpPr>
            <p:cNvPr id="25" name="TextBox 24">
              <a:extLst>
                <a:ext uri="{FF2B5EF4-FFF2-40B4-BE49-F238E27FC236}">
                  <a16:creationId xmlns:a16="http://schemas.microsoft.com/office/drawing/2014/main" id="{378C33C9-BCAF-C273-CEA7-17BE75AA11FC}"/>
                </a:ext>
              </a:extLst>
            </p:cNvPr>
            <p:cNvSpPr txBox="1"/>
            <p:nvPr/>
          </p:nvSpPr>
          <p:spPr>
            <a:xfrm>
              <a:off x="4644959" y="4828633"/>
              <a:ext cx="3231462" cy="707886"/>
            </a:xfrm>
            <a:prstGeom prst="rect">
              <a:avLst/>
            </a:prstGeom>
            <a:noFill/>
          </p:spPr>
          <p:txBody>
            <a:bodyPr wrap="none" rtlCol="0">
              <a:spAutoFit/>
            </a:bodyPr>
            <a:lstStyle/>
            <a:p>
              <a:pPr algn="ctr"/>
              <a:r>
                <a:rPr lang="en-US" sz="2000" b="1"/>
                <a:t>Form table for each variable </a:t>
              </a:r>
            </a:p>
            <a:p>
              <a:pPr algn="ctr"/>
              <a:r>
                <a:rPr lang="en-US" sz="2000" b="1"/>
                <a:t>Including     and</a:t>
              </a:r>
            </a:p>
          </p:txBody>
        </p:sp>
        <p:pic>
          <p:nvPicPr>
            <p:cNvPr id="26" name="Picture 25">
              <a:extLst>
                <a:ext uri="{FF2B5EF4-FFF2-40B4-BE49-F238E27FC236}">
                  <a16:creationId xmlns:a16="http://schemas.microsoft.com/office/drawing/2014/main" id="{BC237192-1408-6F64-B489-AAF6CF131E69}"/>
                </a:ext>
              </a:extLst>
            </p:cNvPr>
            <p:cNvPicPr>
              <a:picLocks noChangeAspect="1"/>
            </p:cNvPicPr>
            <p:nvPr/>
          </p:nvPicPr>
          <p:blipFill>
            <a:blip r:embed="rId5"/>
            <a:stretch>
              <a:fillRect/>
            </a:stretch>
          </p:blipFill>
          <p:spPr>
            <a:xfrm>
              <a:off x="7763709" y="4852518"/>
              <a:ext cx="150912" cy="309370"/>
            </a:xfrm>
            <a:prstGeom prst="rect">
              <a:avLst/>
            </a:prstGeom>
          </p:spPr>
        </p:pic>
        <p:pic>
          <p:nvPicPr>
            <p:cNvPr id="27" name="Picture 26">
              <a:extLst>
                <a:ext uri="{FF2B5EF4-FFF2-40B4-BE49-F238E27FC236}">
                  <a16:creationId xmlns:a16="http://schemas.microsoft.com/office/drawing/2014/main" id="{B98C14BB-EA1D-7417-F580-9AE0061C43E5}"/>
                </a:ext>
              </a:extLst>
            </p:cNvPr>
            <p:cNvPicPr>
              <a:picLocks noChangeAspect="1"/>
            </p:cNvPicPr>
            <p:nvPr/>
          </p:nvPicPr>
          <p:blipFill>
            <a:blip r:embed="rId6"/>
            <a:stretch>
              <a:fillRect/>
            </a:stretch>
          </p:blipFill>
          <p:spPr>
            <a:xfrm>
              <a:off x="6491396" y="5159534"/>
              <a:ext cx="135822" cy="256552"/>
            </a:xfrm>
            <a:prstGeom prst="rect">
              <a:avLst/>
            </a:prstGeom>
          </p:spPr>
        </p:pic>
        <p:pic>
          <p:nvPicPr>
            <p:cNvPr id="28" name="Picture 27">
              <a:extLst>
                <a:ext uri="{FF2B5EF4-FFF2-40B4-BE49-F238E27FC236}">
                  <a16:creationId xmlns:a16="http://schemas.microsoft.com/office/drawing/2014/main" id="{F320B792-02AC-AB34-0A4F-B635147371AC}"/>
                </a:ext>
              </a:extLst>
            </p:cNvPr>
            <p:cNvPicPr>
              <a:picLocks noChangeAspect="1"/>
            </p:cNvPicPr>
            <p:nvPr/>
          </p:nvPicPr>
          <p:blipFill>
            <a:blip r:embed="rId7"/>
            <a:stretch>
              <a:fillRect/>
            </a:stretch>
          </p:blipFill>
          <p:spPr>
            <a:xfrm>
              <a:off x="7184705" y="5219900"/>
              <a:ext cx="113185" cy="196186"/>
            </a:xfrm>
            <a:prstGeom prst="rect">
              <a:avLst/>
            </a:prstGeom>
          </p:spPr>
        </p:pic>
      </p:grpSp>
      <p:sp>
        <p:nvSpPr>
          <p:cNvPr id="30" name="TextBox 29">
            <a:extLst>
              <a:ext uri="{FF2B5EF4-FFF2-40B4-BE49-F238E27FC236}">
                <a16:creationId xmlns:a16="http://schemas.microsoft.com/office/drawing/2014/main" id="{A596002C-E33C-213F-2850-4C68B9F5515D}"/>
              </a:ext>
            </a:extLst>
          </p:cNvPr>
          <p:cNvSpPr txBox="1"/>
          <p:nvPr/>
        </p:nvSpPr>
        <p:spPr>
          <a:xfrm>
            <a:off x="8577878" y="1232416"/>
            <a:ext cx="2770695" cy="461665"/>
          </a:xfrm>
          <a:prstGeom prst="rect">
            <a:avLst/>
          </a:prstGeom>
          <a:noFill/>
        </p:spPr>
        <p:txBody>
          <a:bodyPr wrap="none" rtlCol="0">
            <a:spAutoFit/>
          </a:bodyPr>
          <a:lstStyle/>
          <a:p>
            <a:r>
              <a:rPr lang="en-US" sz="2400" b="1"/>
              <a:t>CFD to Table Lookup</a:t>
            </a:r>
          </a:p>
        </p:txBody>
      </p:sp>
      <p:pic>
        <p:nvPicPr>
          <p:cNvPr id="35" name="Picture 34">
            <a:extLst>
              <a:ext uri="{FF2B5EF4-FFF2-40B4-BE49-F238E27FC236}">
                <a16:creationId xmlns:a16="http://schemas.microsoft.com/office/drawing/2014/main" id="{804AEE10-E014-DAB6-E29E-7EE341D0ADEA}"/>
              </a:ext>
            </a:extLst>
          </p:cNvPr>
          <p:cNvPicPr>
            <a:picLocks noChangeAspect="1"/>
          </p:cNvPicPr>
          <p:nvPr/>
        </p:nvPicPr>
        <p:blipFill>
          <a:blip r:embed="rId8"/>
          <a:stretch>
            <a:fillRect/>
          </a:stretch>
        </p:blipFill>
        <p:spPr>
          <a:xfrm>
            <a:off x="9963225" y="2671731"/>
            <a:ext cx="1847178" cy="481873"/>
          </a:xfrm>
          <a:prstGeom prst="rect">
            <a:avLst/>
          </a:prstGeom>
        </p:spPr>
      </p:pic>
      <p:sp>
        <p:nvSpPr>
          <p:cNvPr id="37" name="Arc 36">
            <a:extLst>
              <a:ext uri="{FF2B5EF4-FFF2-40B4-BE49-F238E27FC236}">
                <a16:creationId xmlns:a16="http://schemas.microsoft.com/office/drawing/2014/main" id="{19AAE021-6C45-AD66-C9E7-1194654DF2F2}"/>
              </a:ext>
            </a:extLst>
          </p:cNvPr>
          <p:cNvSpPr/>
          <p:nvPr/>
        </p:nvSpPr>
        <p:spPr>
          <a:xfrm rot="3307634">
            <a:off x="9257046" y="2731465"/>
            <a:ext cx="2618366" cy="2577478"/>
          </a:xfrm>
          <a:prstGeom prst="arc">
            <a:avLst/>
          </a:prstGeom>
          <a:ln w="38100">
            <a:solidFill>
              <a:schemeClr val="tx1"/>
            </a:solidFill>
            <a:headEnd w="lg"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TextBox 37">
            <a:extLst>
              <a:ext uri="{FF2B5EF4-FFF2-40B4-BE49-F238E27FC236}">
                <a16:creationId xmlns:a16="http://schemas.microsoft.com/office/drawing/2014/main" id="{512E2134-FDBF-5D74-611E-6254BAADDEAA}"/>
              </a:ext>
            </a:extLst>
          </p:cNvPr>
          <p:cNvSpPr txBox="1"/>
          <p:nvPr/>
        </p:nvSpPr>
        <p:spPr>
          <a:xfrm>
            <a:off x="10456956" y="3811137"/>
            <a:ext cx="1353447" cy="461665"/>
          </a:xfrm>
          <a:prstGeom prst="rect">
            <a:avLst/>
          </a:prstGeom>
          <a:noFill/>
        </p:spPr>
        <p:txBody>
          <a:bodyPr wrap="none" rtlCol="0">
            <a:spAutoFit/>
          </a:bodyPr>
          <a:lstStyle/>
          <a:p>
            <a:r>
              <a:rPr lang="en-US" sz="2400" b="1" i="1">
                <a:solidFill>
                  <a:srgbClr val="00B050"/>
                </a:solidFill>
              </a:rPr>
              <a:t>inversion</a:t>
            </a:r>
          </a:p>
        </p:txBody>
      </p:sp>
      <p:sp>
        <p:nvSpPr>
          <p:cNvPr id="39" name="Arc 38">
            <a:extLst>
              <a:ext uri="{FF2B5EF4-FFF2-40B4-BE49-F238E27FC236}">
                <a16:creationId xmlns:a16="http://schemas.microsoft.com/office/drawing/2014/main" id="{28A1957D-6B96-23B7-0DEA-8019050EBB01}"/>
              </a:ext>
            </a:extLst>
          </p:cNvPr>
          <p:cNvSpPr/>
          <p:nvPr/>
        </p:nvSpPr>
        <p:spPr>
          <a:xfrm rot="6442620">
            <a:off x="8442747" y="4965673"/>
            <a:ext cx="1483858" cy="1437047"/>
          </a:xfrm>
          <a:prstGeom prst="arc">
            <a:avLst/>
          </a:prstGeom>
          <a:ln w="38100">
            <a:solidFill>
              <a:schemeClr val="tx1"/>
            </a:solidFill>
            <a:headEnd w="lg" len="lg"/>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40" name="Picture 39">
            <a:extLst>
              <a:ext uri="{FF2B5EF4-FFF2-40B4-BE49-F238E27FC236}">
                <a16:creationId xmlns:a16="http://schemas.microsoft.com/office/drawing/2014/main" id="{3E970761-4277-86BD-70D8-D9E2E65DF4A8}"/>
              </a:ext>
            </a:extLst>
          </p:cNvPr>
          <p:cNvPicPr>
            <a:picLocks noChangeAspect="1"/>
          </p:cNvPicPr>
          <p:nvPr/>
        </p:nvPicPr>
        <p:blipFill>
          <a:blip r:embed="rId5"/>
          <a:stretch>
            <a:fillRect/>
          </a:stretch>
        </p:blipFill>
        <p:spPr>
          <a:xfrm>
            <a:off x="8605777" y="6074946"/>
            <a:ext cx="245326" cy="502920"/>
          </a:xfrm>
          <a:prstGeom prst="rect">
            <a:avLst/>
          </a:prstGeom>
          <a:solidFill>
            <a:srgbClr val="FFFF00"/>
          </a:solidFill>
        </p:spPr>
      </p:pic>
      <p:sp>
        <p:nvSpPr>
          <p:cNvPr id="41" name="TextBox 40">
            <a:extLst>
              <a:ext uri="{FF2B5EF4-FFF2-40B4-BE49-F238E27FC236}">
                <a16:creationId xmlns:a16="http://schemas.microsoft.com/office/drawing/2014/main" id="{07EEDCCB-5336-6727-AEC0-F048D105E80E}"/>
              </a:ext>
            </a:extLst>
          </p:cNvPr>
          <p:cNvSpPr txBox="1"/>
          <p:nvPr/>
        </p:nvSpPr>
        <p:spPr>
          <a:xfrm>
            <a:off x="9811063" y="6030712"/>
            <a:ext cx="1851020" cy="461665"/>
          </a:xfrm>
          <a:prstGeom prst="rect">
            <a:avLst/>
          </a:prstGeom>
          <a:noFill/>
        </p:spPr>
        <p:txBody>
          <a:bodyPr wrap="none" rtlCol="0">
            <a:spAutoFit/>
          </a:bodyPr>
          <a:lstStyle/>
          <a:p>
            <a:r>
              <a:rPr lang="en-US" sz="2400" b="1" i="1">
                <a:solidFill>
                  <a:srgbClr val="0070C0"/>
                </a:solidFill>
              </a:rPr>
              <a:t>interpolation</a:t>
            </a:r>
          </a:p>
        </p:txBody>
      </p:sp>
      <p:pic>
        <p:nvPicPr>
          <p:cNvPr id="42" name="Picture 41">
            <a:extLst>
              <a:ext uri="{FF2B5EF4-FFF2-40B4-BE49-F238E27FC236}">
                <a16:creationId xmlns:a16="http://schemas.microsoft.com/office/drawing/2014/main" id="{64F64C1C-5309-4994-0DB4-A000EF8B0C3F}"/>
              </a:ext>
            </a:extLst>
          </p:cNvPr>
          <p:cNvPicPr>
            <a:picLocks noChangeAspect="1"/>
          </p:cNvPicPr>
          <p:nvPr/>
        </p:nvPicPr>
        <p:blipFill>
          <a:blip r:embed="rId9"/>
          <a:stretch>
            <a:fillRect/>
          </a:stretch>
        </p:blipFill>
        <p:spPr>
          <a:xfrm>
            <a:off x="9806549" y="5218066"/>
            <a:ext cx="1857756" cy="484632"/>
          </a:xfrm>
          <a:prstGeom prst="rect">
            <a:avLst/>
          </a:prstGeom>
        </p:spPr>
      </p:pic>
      <p:pic>
        <p:nvPicPr>
          <p:cNvPr id="43" name="Picture 42">
            <a:extLst>
              <a:ext uri="{FF2B5EF4-FFF2-40B4-BE49-F238E27FC236}">
                <a16:creationId xmlns:a16="http://schemas.microsoft.com/office/drawing/2014/main" id="{A1FFE05D-E477-5EBA-37A8-1AFF658FDBCB}"/>
              </a:ext>
            </a:extLst>
          </p:cNvPr>
          <p:cNvPicPr>
            <a:picLocks noChangeAspect="1"/>
          </p:cNvPicPr>
          <p:nvPr/>
        </p:nvPicPr>
        <p:blipFill>
          <a:blip r:embed="rId10"/>
          <a:stretch>
            <a:fillRect/>
          </a:stretch>
        </p:blipFill>
        <p:spPr>
          <a:xfrm>
            <a:off x="5058482" y="2488702"/>
            <a:ext cx="2811907" cy="2119218"/>
          </a:xfrm>
          <a:prstGeom prst="rect">
            <a:avLst/>
          </a:prstGeom>
        </p:spPr>
      </p:pic>
      <p:pic>
        <p:nvPicPr>
          <p:cNvPr id="2" name="Picture 1">
            <a:extLst>
              <a:ext uri="{FF2B5EF4-FFF2-40B4-BE49-F238E27FC236}">
                <a16:creationId xmlns:a16="http://schemas.microsoft.com/office/drawing/2014/main" id="{39EBAF26-E467-35D4-5ABF-8048182E323D}"/>
              </a:ext>
            </a:extLst>
          </p:cNvPr>
          <p:cNvPicPr>
            <a:picLocks noChangeAspect="1"/>
          </p:cNvPicPr>
          <p:nvPr/>
        </p:nvPicPr>
        <p:blipFill>
          <a:blip r:embed="rId11"/>
          <a:stretch>
            <a:fillRect/>
          </a:stretch>
        </p:blipFill>
        <p:spPr>
          <a:xfrm>
            <a:off x="4399806" y="1725992"/>
            <a:ext cx="4081196" cy="603504"/>
          </a:xfrm>
          <a:prstGeom prst="rect">
            <a:avLst/>
          </a:prstGeom>
        </p:spPr>
      </p:pic>
    </p:spTree>
    <p:extLst>
      <p:ext uri="{BB962C8B-B14F-4D97-AF65-F5344CB8AC3E}">
        <p14:creationId xmlns:p14="http://schemas.microsoft.com/office/powerpoint/2010/main" val="2191716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387FE-90F5-EA05-0815-A6133C8C5289}"/>
              </a:ext>
            </a:extLst>
          </p:cNvPr>
          <p:cNvSpPr>
            <a:spLocks noGrp="1"/>
          </p:cNvSpPr>
          <p:nvPr>
            <p:ph type="title"/>
          </p:nvPr>
        </p:nvSpPr>
        <p:spPr/>
        <p:txBody>
          <a:bodyPr/>
          <a:lstStyle/>
          <a:p>
            <a:r>
              <a:rPr lang="en-US" dirty="0"/>
              <a:t>Laminar flame case structure</a:t>
            </a:r>
          </a:p>
        </p:txBody>
      </p:sp>
      <p:graphicFrame>
        <p:nvGraphicFramePr>
          <p:cNvPr id="6" name="Table 5">
            <a:extLst>
              <a:ext uri="{FF2B5EF4-FFF2-40B4-BE49-F238E27FC236}">
                <a16:creationId xmlns:a16="http://schemas.microsoft.com/office/drawing/2014/main" id="{6E813B22-DF87-4636-EEEB-ED4D62FA3FEA}"/>
              </a:ext>
            </a:extLst>
          </p:cNvPr>
          <p:cNvGraphicFramePr>
            <a:graphicFrameLocks noGrp="1"/>
          </p:cNvGraphicFramePr>
          <p:nvPr>
            <p:extLst>
              <p:ext uri="{D42A27DB-BD31-4B8C-83A1-F6EECF244321}">
                <p14:modId xmlns:p14="http://schemas.microsoft.com/office/powerpoint/2010/main" val="317676073"/>
              </p:ext>
            </p:extLst>
          </p:nvPr>
        </p:nvGraphicFramePr>
        <p:xfrm>
          <a:off x="1665086" y="1901542"/>
          <a:ext cx="6035368" cy="3321396"/>
        </p:xfrm>
        <a:graphic>
          <a:graphicData uri="http://schemas.openxmlformats.org/drawingml/2006/table">
            <a:tbl>
              <a:tblPr bandRow="1">
                <a:tableStyleId>{5C22544A-7EE6-4342-B048-85BDC9FD1C3A}</a:tableStyleId>
              </a:tblPr>
              <a:tblGrid>
                <a:gridCol w="1508842">
                  <a:extLst>
                    <a:ext uri="{9D8B030D-6E8A-4147-A177-3AD203B41FA5}">
                      <a16:colId xmlns:a16="http://schemas.microsoft.com/office/drawing/2014/main" val="2840599892"/>
                    </a:ext>
                  </a:extLst>
                </a:gridCol>
                <a:gridCol w="1508842">
                  <a:extLst>
                    <a:ext uri="{9D8B030D-6E8A-4147-A177-3AD203B41FA5}">
                      <a16:colId xmlns:a16="http://schemas.microsoft.com/office/drawing/2014/main" val="3735946943"/>
                    </a:ext>
                  </a:extLst>
                </a:gridCol>
                <a:gridCol w="1508842">
                  <a:extLst>
                    <a:ext uri="{9D8B030D-6E8A-4147-A177-3AD203B41FA5}">
                      <a16:colId xmlns:a16="http://schemas.microsoft.com/office/drawing/2014/main" val="841326225"/>
                    </a:ext>
                  </a:extLst>
                </a:gridCol>
                <a:gridCol w="1508842">
                  <a:extLst>
                    <a:ext uri="{9D8B030D-6E8A-4147-A177-3AD203B41FA5}">
                      <a16:colId xmlns:a16="http://schemas.microsoft.com/office/drawing/2014/main" val="308254645"/>
                    </a:ext>
                  </a:extLst>
                </a:gridCol>
              </a:tblGrid>
              <a:tr h="830349">
                <a:tc>
                  <a:txBody>
                    <a:bodyPr/>
                    <a:lstStyle/>
                    <a:p>
                      <a:pPr algn="ctr"/>
                      <a:r>
                        <a:rPr lang="en-US" b="1" dirty="0">
                          <a:solidFill>
                            <a:schemeClr val="bg1"/>
                          </a:solidFill>
                        </a:rPr>
                        <a:t>Steady</a:t>
                      </a:r>
                    </a:p>
                    <a:p>
                      <a:pPr algn="ctr"/>
                      <a:r>
                        <a:rPr lang="en-US" b="1" dirty="0">
                          <a:solidFill>
                            <a:schemeClr val="bg1"/>
                          </a:solidFill>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3029377478"/>
                  </a:ext>
                </a:extLst>
              </a:tr>
              <a:tr h="830349">
                <a:tc>
                  <a:txBody>
                    <a:bodyPr/>
                    <a:lstStyle/>
                    <a:p>
                      <a:pPr algn="ctr"/>
                      <a:r>
                        <a:rPr lang="en-US" b="1" dirty="0">
                          <a:solidFill>
                            <a:schemeClr val="bg1"/>
                          </a:solidFill>
                        </a:rPr>
                        <a:t>Steady</a:t>
                      </a:r>
                    </a:p>
                    <a:p>
                      <a:pPr algn="ctr"/>
                      <a:r>
                        <a:rPr lang="en-US" b="1" dirty="0">
                          <a:solidFill>
                            <a:schemeClr val="bg1"/>
                          </a:solidFill>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138039508"/>
                  </a:ext>
                </a:extLst>
              </a:tr>
              <a:tr h="830349">
                <a:tc>
                  <a:txBody>
                    <a:bodyPr/>
                    <a:lstStyle/>
                    <a:p>
                      <a:pPr algn="ctr"/>
                      <a:r>
                        <a:rPr lang="en-US" b="1" dirty="0">
                          <a:solidFill>
                            <a:schemeClr val="bg1"/>
                          </a:solidFill>
                        </a:rPr>
                        <a:t>Steady</a:t>
                      </a:r>
                    </a:p>
                    <a:p>
                      <a:pPr algn="ctr"/>
                      <a:r>
                        <a:rPr lang="en-US" b="1" dirty="0">
                          <a:solidFill>
                            <a:schemeClr val="bg1"/>
                          </a:solidFill>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Rad HL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Rad HL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275860489"/>
                  </a:ext>
                </a:extLst>
              </a:tr>
              <a:tr h="830349">
                <a:tc>
                  <a:txBody>
                    <a:bodyPr/>
                    <a:lstStyle/>
                    <a:p>
                      <a:pPr algn="ctr"/>
                      <a:r>
                        <a:rPr lang="en-US" b="1" dirty="0">
                          <a:solidFill>
                            <a:schemeClr val="bg1"/>
                          </a:solidFill>
                        </a:rPr>
                        <a:t>(Extinction)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extLst>
                  <a:ext uri="{0D108BD9-81ED-4DB2-BD59-A6C34878D82A}">
                    <a16:rowId xmlns:a16="http://schemas.microsoft.com/office/drawing/2014/main" val="715771783"/>
                  </a:ext>
                </a:extLst>
              </a:tr>
            </a:tbl>
          </a:graphicData>
        </a:graphic>
      </p:graphicFrame>
      <p:cxnSp>
        <p:nvCxnSpPr>
          <p:cNvPr id="8" name="Straight Arrow Connector 7">
            <a:extLst>
              <a:ext uri="{FF2B5EF4-FFF2-40B4-BE49-F238E27FC236}">
                <a16:creationId xmlns:a16="http://schemas.microsoft.com/office/drawing/2014/main" id="{95A6EA71-B755-156C-51FB-945F10C93B38}"/>
              </a:ext>
            </a:extLst>
          </p:cNvPr>
          <p:cNvCxnSpPr>
            <a:cxnSpLocks/>
          </p:cNvCxnSpPr>
          <p:nvPr/>
        </p:nvCxnSpPr>
        <p:spPr>
          <a:xfrm flipV="1">
            <a:off x="1357750" y="1142549"/>
            <a:ext cx="0" cy="4807974"/>
          </a:xfrm>
          <a:prstGeom prst="straightConnector1">
            <a:avLst/>
          </a:prstGeom>
          <a:ln w="381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BB093C7-FCBA-CC84-B365-B7C7173B2457}"/>
              </a:ext>
            </a:extLst>
          </p:cNvPr>
          <p:cNvCxnSpPr>
            <a:cxnSpLocks/>
          </p:cNvCxnSpPr>
          <p:nvPr/>
        </p:nvCxnSpPr>
        <p:spPr>
          <a:xfrm>
            <a:off x="920215" y="5586730"/>
            <a:ext cx="7752735" cy="0"/>
          </a:xfrm>
          <a:prstGeom prst="straightConnector1">
            <a:avLst/>
          </a:prstGeom>
          <a:ln w="381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4BF71A7-27E2-653F-9EFE-DDC00693B314}"/>
              </a:ext>
            </a:extLst>
          </p:cNvPr>
          <p:cNvSpPr txBox="1"/>
          <p:nvPr/>
        </p:nvSpPr>
        <p:spPr>
          <a:xfrm>
            <a:off x="7393318" y="5765857"/>
            <a:ext cx="1152880" cy="461665"/>
          </a:xfrm>
          <a:prstGeom prst="rect">
            <a:avLst/>
          </a:prstGeom>
          <a:noFill/>
        </p:spPr>
        <p:txBody>
          <a:bodyPr wrap="none" rtlCol="0">
            <a:spAutoFit/>
          </a:bodyPr>
          <a:lstStyle/>
          <a:p>
            <a:r>
              <a:rPr lang="en-US" sz="2400" b="1" dirty="0"/>
              <a:t>Time, t</a:t>
            </a:r>
            <a:r>
              <a:rPr lang="en-US" sz="2400" b="1" baseline="-25000" dirty="0"/>
              <a:t>j</a:t>
            </a:r>
            <a:endParaRPr lang="en-US" b="1" baseline="-25000" dirty="0"/>
          </a:p>
        </p:txBody>
      </p:sp>
      <p:sp>
        <p:nvSpPr>
          <p:cNvPr id="14" name="TextBox 13">
            <a:extLst>
              <a:ext uri="{FF2B5EF4-FFF2-40B4-BE49-F238E27FC236}">
                <a16:creationId xmlns:a16="http://schemas.microsoft.com/office/drawing/2014/main" id="{8303505E-ABCE-7F74-C655-F24D79FAFA61}"/>
              </a:ext>
            </a:extLst>
          </p:cNvPr>
          <p:cNvSpPr txBox="1"/>
          <p:nvPr/>
        </p:nvSpPr>
        <p:spPr>
          <a:xfrm rot="16200000">
            <a:off x="-146670" y="2672142"/>
            <a:ext cx="1379865" cy="461665"/>
          </a:xfrm>
          <a:prstGeom prst="rect">
            <a:avLst/>
          </a:prstGeom>
          <a:noFill/>
        </p:spPr>
        <p:txBody>
          <a:bodyPr wrap="none" rtlCol="0">
            <a:spAutoFit/>
          </a:bodyPr>
          <a:lstStyle/>
          <a:p>
            <a:r>
              <a:rPr lang="en-US" sz="2400" b="1" dirty="0"/>
              <a:t>Length, L</a:t>
            </a:r>
            <a:r>
              <a:rPr lang="en-US" sz="2400" b="1" baseline="-25000" dirty="0"/>
              <a:t>i</a:t>
            </a:r>
            <a:endParaRPr lang="en-US" b="1" baseline="-25000" dirty="0"/>
          </a:p>
        </p:txBody>
      </p:sp>
      <p:sp>
        <p:nvSpPr>
          <p:cNvPr id="15" name="TextBox 14">
            <a:extLst>
              <a:ext uri="{FF2B5EF4-FFF2-40B4-BE49-F238E27FC236}">
                <a16:creationId xmlns:a16="http://schemas.microsoft.com/office/drawing/2014/main" id="{E99AD44F-2ECC-6431-C8FA-8748F525CA86}"/>
              </a:ext>
            </a:extLst>
          </p:cNvPr>
          <p:cNvSpPr txBox="1"/>
          <p:nvPr/>
        </p:nvSpPr>
        <p:spPr>
          <a:xfrm>
            <a:off x="8088942" y="2324098"/>
            <a:ext cx="4103058" cy="2537618"/>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b="1" dirty="0"/>
              <a:t>Table parameterized as</a:t>
            </a:r>
          </a:p>
          <a:p>
            <a:pPr>
              <a:lnSpc>
                <a:spcPct val="150000"/>
              </a:lnSpc>
            </a:pPr>
            <a:r>
              <a:rPr lang="en-US" sz="2800" b="1" dirty="0"/>
              <a:t>	</a:t>
            </a:r>
            <a:r>
              <a:rPr lang="el-GR" sz="2800" b="1" dirty="0"/>
              <a:t>φ(ξ</a:t>
            </a:r>
            <a:r>
              <a:rPr lang="en-US" sz="2800" b="1" dirty="0"/>
              <a:t>, L, t)</a:t>
            </a:r>
          </a:p>
          <a:p>
            <a:pPr>
              <a:lnSpc>
                <a:spcPct val="150000"/>
              </a:lnSpc>
            </a:pPr>
            <a:r>
              <a:rPr lang="en-US" sz="2000" b="1" dirty="0"/>
              <a:t>      where </a:t>
            </a:r>
            <a:r>
              <a:rPr lang="el-GR" sz="2000" b="1" dirty="0"/>
              <a:t>φ </a:t>
            </a:r>
            <a:r>
              <a:rPr lang="en-US" sz="2000" b="1" dirty="0"/>
              <a:t>is, e.g., T, </a:t>
            </a:r>
            <a:r>
              <a:rPr lang="el-GR" sz="2000" b="1" dirty="0"/>
              <a:t>ρ</a:t>
            </a:r>
            <a:r>
              <a:rPr lang="en-US" sz="2000" b="1" dirty="0"/>
              <a:t>, y</a:t>
            </a:r>
            <a:r>
              <a:rPr lang="en-US" sz="2000" b="1" baseline="-25000" dirty="0"/>
              <a:t>i </a:t>
            </a:r>
            <a:r>
              <a:rPr lang="en-US" sz="2000" b="1" dirty="0"/>
              <a:t>…</a:t>
            </a:r>
          </a:p>
          <a:p>
            <a:pPr marL="342900" indent="-342900">
              <a:lnSpc>
                <a:spcPct val="150000"/>
              </a:lnSpc>
              <a:buFont typeface="Arial" panose="020B0604020202020204" pitchFamily="34" charset="0"/>
              <a:buChar char="•"/>
            </a:pPr>
            <a:r>
              <a:rPr lang="en-US" sz="2000" b="1" dirty="0"/>
              <a:t>L is the same within each row i</a:t>
            </a:r>
          </a:p>
          <a:p>
            <a:pPr marL="342900" indent="-342900">
              <a:lnSpc>
                <a:spcPct val="150000"/>
              </a:lnSpc>
              <a:buFont typeface="Arial" panose="020B0604020202020204" pitchFamily="34" charset="0"/>
              <a:buChar char="•"/>
            </a:pPr>
            <a:r>
              <a:rPr lang="en-US" sz="2000" b="1" dirty="0"/>
              <a:t>t varies in a given column j</a:t>
            </a:r>
          </a:p>
        </p:txBody>
      </p:sp>
    </p:spTree>
    <p:extLst>
      <p:ext uri="{BB962C8B-B14F-4D97-AF65-F5344CB8AC3E}">
        <p14:creationId xmlns:p14="http://schemas.microsoft.com/office/powerpoint/2010/main" val="2207476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387FE-90F5-EA05-0815-A6133C8C5289}"/>
              </a:ext>
            </a:extLst>
          </p:cNvPr>
          <p:cNvSpPr>
            <a:spLocks noGrp="1"/>
          </p:cNvSpPr>
          <p:nvPr>
            <p:ph type="title"/>
          </p:nvPr>
        </p:nvSpPr>
        <p:spPr/>
        <p:txBody>
          <a:bodyPr/>
          <a:lstStyle/>
          <a:p>
            <a:r>
              <a:rPr lang="en-US" dirty="0"/>
              <a:t>Laminar flame case structure</a:t>
            </a:r>
          </a:p>
        </p:txBody>
      </p:sp>
      <p:graphicFrame>
        <p:nvGraphicFramePr>
          <p:cNvPr id="6" name="Table 5">
            <a:extLst>
              <a:ext uri="{FF2B5EF4-FFF2-40B4-BE49-F238E27FC236}">
                <a16:creationId xmlns:a16="http://schemas.microsoft.com/office/drawing/2014/main" id="{6E813B22-DF87-4636-EEEB-ED4D62FA3FEA}"/>
              </a:ext>
            </a:extLst>
          </p:cNvPr>
          <p:cNvGraphicFramePr>
            <a:graphicFrameLocks noGrp="1"/>
          </p:cNvGraphicFramePr>
          <p:nvPr>
            <p:extLst>
              <p:ext uri="{D42A27DB-BD31-4B8C-83A1-F6EECF244321}">
                <p14:modId xmlns:p14="http://schemas.microsoft.com/office/powerpoint/2010/main" val="4175605499"/>
              </p:ext>
            </p:extLst>
          </p:nvPr>
        </p:nvGraphicFramePr>
        <p:xfrm>
          <a:off x="2373008" y="2448261"/>
          <a:ext cx="6035368" cy="3321396"/>
        </p:xfrm>
        <a:graphic>
          <a:graphicData uri="http://schemas.openxmlformats.org/drawingml/2006/table">
            <a:tbl>
              <a:tblPr bandRow="1">
                <a:tableStyleId>{5C22544A-7EE6-4342-B048-85BDC9FD1C3A}</a:tableStyleId>
              </a:tblPr>
              <a:tblGrid>
                <a:gridCol w="1508842">
                  <a:extLst>
                    <a:ext uri="{9D8B030D-6E8A-4147-A177-3AD203B41FA5}">
                      <a16:colId xmlns:a16="http://schemas.microsoft.com/office/drawing/2014/main" val="2840599892"/>
                    </a:ext>
                  </a:extLst>
                </a:gridCol>
                <a:gridCol w="1508842">
                  <a:extLst>
                    <a:ext uri="{9D8B030D-6E8A-4147-A177-3AD203B41FA5}">
                      <a16:colId xmlns:a16="http://schemas.microsoft.com/office/drawing/2014/main" val="3735946943"/>
                    </a:ext>
                  </a:extLst>
                </a:gridCol>
                <a:gridCol w="1508842">
                  <a:extLst>
                    <a:ext uri="{9D8B030D-6E8A-4147-A177-3AD203B41FA5}">
                      <a16:colId xmlns:a16="http://schemas.microsoft.com/office/drawing/2014/main" val="841326225"/>
                    </a:ext>
                  </a:extLst>
                </a:gridCol>
                <a:gridCol w="1508842">
                  <a:extLst>
                    <a:ext uri="{9D8B030D-6E8A-4147-A177-3AD203B41FA5}">
                      <a16:colId xmlns:a16="http://schemas.microsoft.com/office/drawing/2014/main" val="308254645"/>
                    </a:ext>
                  </a:extLst>
                </a:gridCol>
              </a:tblGrid>
              <a:tr h="830349">
                <a:tc>
                  <a:txBody>
                    <a:bodyPr/>
                    <a:lstStyle/>
                    <a:p>
                      <a:pPr algn="ctr"/>
                      <a:r>
                        <a:rPr lang="en-US" b="1" dirty="0">
                          <a:solidFill>
                            <a:schemeClr val="bg1"/>
                          </a:solidFill>
                        </a:rPr>
                        <a:t>Steady</a:t>
                      </a:r>
                    </a:p>
                    <a:p>
                      <a:pPr algn="ctr"/>
                      <a:r>
                        <a:rPr lang="en-US" b="1" dirty="0">
                          <a:solidFill>
                            <a:schemeClr val="bg1"/>
                          </a:solidFill>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9377478"/>
                  </a:ext>
                </a:extLst>
              </a:tr>
              <a:tr h="830349">
                <a:tc>
                  <a:txBody>
                    <a:bodyPr/>
                    <a:lstStyle/>
                    <a:p>
                      <a:pPr algn="ctr"/>
                      <a:r>
                        <a:rPr lang="en-US" b="1" dirty="0">
                          <a:solidFill>
                            <a:schemeClr val="bg1"/>
                          </a:solidFill>
                        </a:rPr>
                        <a:t>Steady</a:t>
                      </a:r>
                    </a:p>
                    <a:p>
                      <a:pPr algn="ctr"/>
                      <a:r>
                        <a:rPr lang="en-US" b="1" dirty="0">
                          <a:solidFill>
                            <a:schemeClr val="bg1"/>
                          </a:solidFill>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38039508"/>
                  </a:ext>
                </a:extLst>
              </a:tr>
              <a:tr h="830349">
                <a:tc>
                  <a:txBody>
                    <a:bodyPr/>
                    <a:lstStyle/>
                    <a:p>
                      <a:pPr algn="ctr"/>
                      <a:r>
                        <a:rPr lang="en-US" b="1" dirty="0">
                          <a:solidFill>
                            <a:schemeClr val="bg1"/>
                          </a:solidFill>
                        </a:rPr>
                        <a:t>Steady</a:t>
                      </a:r>
                    </a:p>
                    <a:p>
                      <a:pPr algn="ctr"/>
                      <a:r>
                        <a:rPr lang="en-US" b="1" dirty="0">
                          <a:solidFill>
                            <a:schemeClr val="bg1"/>
                          </a:solidFill>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5860489"/>
                  </a:ext>
                </a:extLst>
              </a:tr>
              <a:tr h="830349">
                <a:tc>
                  <a:txBody>
                    <a:bodyPr/>
                    <a:lstStyle/>
                    <a:p>
                      <a:pPr algn="ctr"/>
                      <a:r>
                        <a:rPr lang="en-US" b="1" dirty="0">
                          <a:solidFill>
                            <a:schemeClr val="bg1"/>
                          </a:solidFill>
                        </a:rPr>
                        <a:t>(Extinction)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extLst>
                  <a:ext uri="{0D108BD9-81ED-4DB2-BD59-A6C34878D82A}">
                    <a16:rowId xmlns:a16="http://schemas.microsoft.com/office/drawing/2014/main" val="715771783"/>
                  </a:ext>
                </a:extLst>
              </a:tr>
            </a:tbl>
          </a:graphicData>
        </a:graphic>
      </p:graphicFrame>
      <p:cxnSp>
        <p:nvCxnSpPr>
          <p:cNvPr id="8" name="Straight Arrow Connector 7">
            <a:extLst>
              <a:ext uri="{FF2B5EF4-FFF2-40B4-BE49-F238E27FC236}">
                <a16:creationId xmlns:a16="http://schemas.microsoft.com/office/drawing/2014/main" id="{95A6EA71-B755-156C-51FB-945F10C93B38}"/>
              </a:ext>
            </a:extLst>
          </p:cNvPr>
          <p:cNvCxnSpPr>
            <a:cxnSpLocks/>
          </p:cNvCxnSpPr>
          <p:nvPr/>
        </p:nvCxnSpPr>
        <p:spPr>
          <a:xfrm flipV="1">
            <a:off x="2065672" y="1689268"/>
            <a:ext cx="0" cy="4807974"/>
          </a:xfrm>
          <a:prstGeom prst="straightConnector1">
            <a:avLst/>
          </a:prstGeom>
          <a:ln w="381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BB093C7-FCBA-CC84-B365-B7C7173B2457}"/>
              </a:ext>
            </a:extLst>
          </p:cNvPr>
          <p:cNvCxnSpPr>
            <a:cxnSpLocks/>
          </p:cNvCxnSpPr>
          <p:nvPr/>
        </p:nvCxnSpPr>
        <p:spPr>
          <a:xfrm>
            <a:off x="1628137" y="6133449"/>
            <a:ext cx="7752735" cy="0"/>
          </a:xfrm>
          <a:prstGeom prst="straightConnector1">
            <a:avLst/>
          </a:prstGeom>
          <a:ln w="381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4BF71A7-27E2-653F-9EFE-DDC00693B314}"/>
              </a:ext>
            </a:extLst>
          </p:cNvPr>
          <p:cNvSpPr txBox="1"/>
          <p:nvPr/>
        </p:nvSpPr>
        <p:spPr>
          <a:xfrm>
            <a:off x="8101240" y="6312576"/>
            <a:ext cx="1152880" cy="461665"/>
          </a:xfrm>
          <a:prstGeom prst="rect">
            <a:avLst/>
          </a:prstGeom>
          <a:noFill/>
        </p:spPr>
        <p:txBody>
          <a:bodyPr wrap="none" rtlCol="0">
            <a:spAutoFit/>
          </a:bodyPr>
          <a:lstStyle/>
          <a:p>
            <a:r>
              <a:rPr lang="en-US" sz="2400" b="1" dirty="0"/>
              <a:t>Time, t</a:t>
            </a:r>
            <a:r>
              <a:rPr lang="en-US" sz="2400" b="1" baseline="-25000" dirty="0"/>
              <a:t>j</a:t>
            </a:r>
            <a:endParaRPr lang="en-US" b="1" baseline="-25000" dirty="0"/>
          </a:p>
        </p:txBody>
      </p:sp>
      <p:sp>
        <p:nvSpPr>
          <p:cNvPr id="14" name="TextBox 13">
            <a:extLst>
              <a:ext uri="{FF2B5EF4-FFF2-40B4-BE49-F238E27FC236}">
                <a16:creationId xmlns:a16="http://schemas.microsoft.com/office/drawing/2014/main" id="{8303505E-ABCE-7F74-C655-F24D79FAFA61}"/>
              </a:ext>
            </a:extLst>
          </p:cNvPr>
          <p:cNvSpPr txBox="1"/>
          <p:nvPr/>
        </p:nvSpPr>
        <p:spPr>
          <a:xfrm rot="16200000">
            <a:off x="561252" y="3218861"/>
            <a:ext cx="1379865" cy="461665"/>
          </a:xfrm>
          <a:prstGeom prst="rect">
            <a:avLst/>
          </a:prstGeom>
          <a:noFill/>
        </p:spPr>
        <p:txBody>
          <a:bodyPr wrap="none" rtlCol="0">
            <a:spAutoFit/>
          </a:bodyPr>
          <a:lstStyle/>
          <a:p>
            <a:r>
              <a:rPr lang="en-US" sz="2400" b="1" dirty="0"/>
              <a:t>Length, L</a:t>
            </a:r>
            <a:r>
              <a:rPr lang="en-US" sz="2400" b="1" baseline="-25000" dirty="0"/>
              <a:t>i</a:t>
            </a:r>
            <a:endParaRPr lang="en-US" b="1" baseline="-25000" dirty="0"/>
          </a:p>
        </p:txBody>
      </p:sp>
      <p:sp>
        <p:nvSpPr>
          <p:cNvPr id="3" name="TextBox 2">
            <a:extLst>
              <a:ext uri="{FF2B5EF4-FFF2-40B4-BE49-F238E27FC236}">
                <a16:creationId xmlns:a16="http://schemas.microsoft.com/office/drawing/2014/main" id="{0093D383-FE26-20A6-6A7A-426544CF70BB}"/>
              </a:ext>
            </a:extLst>
          </p:cNvPr>
          <p:cNvSpPr txBox="1"/>
          <p:nvPr/>
        </p:nvSpPr>
        <p:spPr>
          <a:xfrm>
            <a:off x="3161188" y="1274104"/>
            <a:ext cx="8258864" cy="523220"/>
          </a:xfrm>
          <a:prstGeom prst="rect">
            <a:avLst/>
          </a:prstGeom>
          <a:solidFill>
            <a:srgbClr val="FFFF00"/>
          </a:solidFill>
        </p:spPr>
        <p:txBody>
          <a:bodyPr wrap="none" rtlCol="0">
            <a:spAutoFit/>
          </a:bodyPr>
          <a:lstStyle/>
          <a:p>
            <a:r>
              <a:rPr lang="en-US" sz="2800" b="1"/>
              <a:t>Vary L: Steady state, then unsteady through extinction</a:t>
            </a:r>
          </a:p>
        </p:txBody>
      </p:sp>
      <p:sp>
        <p:nvSpPr>
          <p:cNvPr id="25" name="Bent Arrow 24">
            <a:extLst>
              <a:ext uri="{FF2B5EF4-FFF2-40B4-BE49-F238E27FC236}">
                <a16:creationId xmlns:a16="http://schemas.microsoft.com/office/drawing/2014/main" id="{F62CA940-C419-BFF1-600A-251045E28747}"/>
              </a:ext>
            </a:extLst>
          </p:cNvPr>
          <p:cNvSpPr/>
          <p:nvPr/>
        </p:nvSpPr>
        <p:spPr>
          <a:xfrm flipV="1">
            <a:off x="4292679" y="2967344"/>
            <a:ext cx="2861187" cy="1797491"/>
          </a:xfrm>
          <a:prstGeom prst="ben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41952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387FE-90F5-EA05-0815-A6133C8C5289}"/>
              </a:ext>
            </a:extLst>
          </p:cNvPr>
          <p:cNvSpPr>
            <a:spLocks noGrp="1"/>
          </p:cNvSpPr>
          <p:nvPr>
            <p:ph type="title"/>
          </p:nvPr>
        </p:nvSpPr>
        <p:spPr/>
        <p:txBody>
          <a:bodyPr/>
          <a:lstStyle/>
          <a:p>
            <a:r>
              <a:rPr lang="en-US" dirty="0"/>
              <a:t>Laminar flame profiles: SS with L</a:t>
            </a:r>
          </a:p>
        </p:txBody>
      </p:sp>
      <p:pic>
        <p:nvPicPr>
          <p:cNvPr id="7" name="Picture 6">
            <a:extLst>
              <a:ext uri="{FF2B5EF4-FFF2-40B4-BE49-F238E27FC236}">
                <a16:creationId xmlns:a16="http://schemas.microsoft.com/office/drawing/2014/main" id="{43A4C44E-B049-8DC0-6031-C9377A05C7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4700" y="1618102"/>
            <a:ext cx="5854700" cy="4394200"/>
          </a:xfrm>
          <a:prstGeom prst="rect">
            <a:avLst/>
          </a:prstGeom>
        </p:spPr>
      </p:pic>
      <p:pic>
        <p:nvPicPr>
          <p:cNvPr id="9" name="Picture 8">
            <a:extLst>
              <a:ext uri="{FF2B5EF4-FFF2-40B4-BE49-F238E27FC236}">
                <a16:creationId xmlns:a16="http://schemas.microsoft.com/office/drawing/2014/main" id="{2F771F9B-EE88-5E55-82AF-8077755E12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618102"/>
            <a:ext cx="5854700" cy="4394200"/>
          </a:xfrm>
          <a:prstGeom prst="rect">
            <a:avLst/>
          </a:prstGeom>
        </p:spPr>
      </p:pic>
      <p:sp>
        <p:nvSpPr>
          <p:cNvPr id="10" name="TextBox 9">
            <a:extLst>
              <a:ext uri="{FF2B5EF4-FFF2-40B4-BE49-F238E27FC236}">
                <a16:creationId xmlns:a16="http://schemas.microsoft.com/office/drawing/2014/main" id="{F8C48998-BA35-998D-1632-770BD1126A76}"/>
              </a:ext>
            </a:extLst>
          </p:cNvPr>
          <p:cNvSpPr txBox="1"/>
          <p:nvPr/>
        </p:nvSpPr>
        <p:spPr>
          <a:xfrm>
            <a:off x="2327564" y="1156437"/>
            <a:ext cx="1790362" cy="461665"/>
          </a:xfrm>
          <a:prstGeom prst="rect">
            <a:avLst/>
          </a:prstGeom>
          <a:noFill/>
        </p:spPr>
        <p:txBody>
          <a:bodyPr wrap="none" rtlCol="0">
            <a:spAutoFit/>
          </a:bodyPr>
          <a:lstStyle/>
          <a:p>
            <a:r>
              <a:rPr lang="en-US" sz="2400" dirty="0"/>
              <a:t>Temperature</a:t>
            </a:r>
          </a:p>
        </p:txBody>
      </p:sp>
      <p:sp>
        <p:nvSpPr>
          <p:cNvPr id="11" name="TextBox 10">
            <a:extLst>
              <a:ext uri="{FF2B5EF4-FFF2-40B4-BE49-F238E27FC236}">
                <a16:creationId xmlns:a16="http://schemas.microsoft.com/office/drawing/2014/main" id="{4F3FE838-5E2E-B6E7-FA33-70CE95F0BED0}"/>
              </a:ext>
            </a:extLst>
          </p:cNvPr>
          <p:cNvSpPr txBox="1"/>
          <p:nvPr/>
        </p:nvSpPr>
        <p:spPr>
          <a:xfrm>
            <a:off x="6630189" y="1156437"/>
            <a:ext cx="5079211" cy="461665"/>
          </a:xfrm>
          <a:prstGeom prst="rect">
            <a:avLst/>
          </a:prstGeom>
          <a:noFill/>
        </p:spPr>
        <p:txBody>
          <a:bodyPr wrap="none" rtlCol="0">
            <a:spAutoFit/>
          </a:bodyPr>
          <a:lstStyle/>
          <a:p>
            <a:r>
              <a:rPr lang="en-US" sz="2400" dirty="0"/>
              <a:t>Progress Variable C=Y</a:t>
            </a:r>
            <a:r>
              <a:rPr lang="en-US" sz="2400" baseline="-25000" dirty="0"/>
              <a:t>H2</a:t>
            </a:r>
            <a:r>
              <a:rPr lang="en-US" sz="2400" dirty="0"/>
              <a:t>+Y</a:t>
            </a:r>
            <a:r>
              <a:rPr lang="en-US" sz="2400" baseline="-25000" dirty="0"/>
              <a:t>H2O</a:t>
            </a:r>
            <a:r>
              <a:rPr lang="en-US" sz="2400" dirty="0"/>
              <a:t>+Y</a:t>
            </a:r>
            <a:r>
              <a:rPr lang="en-US" sz="2400" baseline="-25000" dirty="0"/>
              <a:t>CO</a:t>
            </a:r>
            <a:r>
              <a:rPr lang="en-US" sz="2400" dirty="0"/>
              <a:t>+Y</a:t>
            </a:r>
            <a:r>
              <a:rPr lang="en-US" sz="2400" baseline="-25000" dirty="0"/>
              <a:t>CO2</a:t>
            </a:r>
          </a:p>
        </p:txBody>
      </p:sp>
      <p:sp>
        <p:nvSpPr>
          <p:cNvPr id="12" name="TextBox 11">
            <a:extLst>
              <a:ext uri="{FF2B5EF4-FFF2-40B4-BE49-F238E27FC236}">
                <a16:creationId xmlns:a16="http://schemas.microsoft.com/office/drawing/2014/main" id="{F1D1899C-848E-483C-F818-B6E1E30D3347}"/>
              </a:ext>
            </a:extLst>
          </p:cNvPr>
          <p:cNvSpPr txBox="1"/>
          <p:nvPr/>
        </p:nvSpPr>
        <p:spPr>
          <a:xfrm>
            <a:off x="3560943" y="2046022"/>
            <a:ext cx="1757982" cy="461665"/>
          </a:xfrm>
          <a:prstGeom prst="rect">
            <a:avLst/>
          </a:prstGeom>
          <a:noFill/>
        </p:spPr>
        <p:txBody>
          <a:bodyPr wrap="none" rtlCol="0">
            <a:spAutoFit/>
          </a:bodyPr>
          <a:lstStyle/>
          <a:p>
            <a:r>
              <a:rPr lang="en-US" sz="2400" i="1" dirty="0">
                <a:solidFill>
                  <a:srgbClr val="0070C0"/>
                </a:solidFill>
              </a:rPr>
              <a:t>decreasing L</a:t>
            </a:r>
          </a:p>
        </p:txBody>
      </p:sp>
      <p:sp>
        <p:nvSpPr>
          <p:cNvPr id="13" name="TextBox 12">
            <a:extLst>
              <a:ext uri="{FF2B5EF4-FFF2-40B4-BE49-F238E27FC236}">
                <a16:creationId xmlns:a16="http://schemas.microsoft.com/office/drawing/2014/main" id="{7B498E62-B7C2-D326-913D-C235C41434A8}"/>
              </a:ext>
            </a:extLst>
          </p:cNvPr>
          <p:cNvSpPr txBox="1"/>
          <p:nvPr/>
        </p:nvSpPr>
        <p:spPr>
          <a:xfrm>
            <a:off x="8074178" y="3397637"/>
            <a:ext cx="1757982" cy="461665"/>
          </a:xfrm>
          <a:prstGeom prst="rect">
            <a:avLst/>
          </a:prstGeom>
          <a:noFill/>
        </p:spPr>
        <p:txBody>
          <a:bodyPr wrap="none" rtlCol="0">
            <a:spAutoFit/>
          </a:bodyPr>
          <a:lstStyle/>
          <a:p>
            <a:r>
              <a:rPr lang="en-US" sz="2400" i="1" dirty="0">
                <a:solidFill>
                  <a:srgbClr val="0070C0"/>
                </a:solidFill>
              </a:rPr>
              <a:t>decreasing L</a:t>
            </a:r>
          </a:p>
        </p:txBody>
      </p:sp>
      <p:cxnSp>
        <p:nvCxnSpPr>
          <p:cNvPr id="15" name="Straight Arrow Connector 14">
            <a:extLst>
              <a:ext uri="{FF2B5EF4-FFF2-40B4-BE49-F238E27FC236}">
                <a16:creationId xmlns:a16="http://schemas.microsoft.com/office/drawing/2014/main" id="{69EC4F8E-26D2-4FA7-9D72-2DC53BEB5FC4}"/>
              </a:ext>
            </a:extLst>
          </p:cNvPr>
          <p:cNvCxnSpPr/>
          <p:nvPr/>
        </p:nvCxnSpPr>
        <p:spPr>
          <a:xfrm flipH="1">
            <a:off x="3195238" y="2632364"/>
            <a:ext cx="1127380" cy="996105"/>
          </a:xfrm>
          <a:prstGeom prst="straightConnector1">
            <a:avLst/>
          </a:prstGeom>
          <a:ln w="22225">
            <a:tailEnd type="triangle"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6FC269D-3032-FD1C-CBF7-5A24CBE9BBB2}"/>
              </a:ext>
            </a:extLst>
          </p:cNvPr>
          <p:cNvCxnSpPr>
            <a:cxnSpLocks/>
          </p:cNvCxnSpPr>
          <p:nvPr/>
        </p:nvCxnSpPr>
        <p:spPr>
          <a:xfrm flipH="1">
            <a:off x="9197503" y="2046022"/>
            <a:ext cx="1388633" cy="1226937"/>
          </a:xfrm>
          <a:prstGeom prst="straightConnector1">
            <a:avLst/>
          </a:prstGeom>
          <a:ln w="22225">
            <a:tailEnd type="triangle" w="lg" len="lg"/>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A25E60A1-F19B-BD70-B4E9-CBC4AF2717C6}"/>
              </a:ext>
            </a:extLst>
          </p:cNvPr>
          <p:cNvSpPr txBox="1"/>
          <p:nvPr/>
        </p:nvSpPr>
        <p:spPr>
          <a:xfrm>
            <a:off x="1709254" y="6012302"/>
            <a:ext cx="2984535" cy="461665"/>
          </a:xfrm>
          <a:prstGeom prst="rect">
            <a:avLst/>
          </a:prstGeom>
          <a:noFill/>
        </p:spPr>
        <p:txBody>
          <a:bodyPr wrap="none" rtlCol="0">
            <a:spAutoFit/>
          </a:bodyPr>
          <a:lstStyle/>
          <a:p>
            <a:r>
              <a:rPr lang="en-US" sz="2400" i="1" dirty="0">
                <a:solidFill>
                  <a:schemeClr val="accent2">
                    <a:lumMod val="75000"/>
                  </a:schemeClr>
                </a:solidFill>
              </a:rPr>
              <a:t>T is not monotonic in L</a:t>
            </a:r>
          </a:p>
        </p:txBody>
      </p:sp>
      <p:sp>
        <p:nvSpPr>
          <p:cNvPr id="19" name="TextBox 18">
            <a:extLst>
              <a:ext uri="{FF2B5EF4-FFF2-40B4-BE49-F238E27FC236}">
                <a16:creationId xmlns:a16="http://schemas.microsoft.com/office/drawing/2014/main" id="{91A04BA5-01B2-8069-D534-BBDA1361B6D7}"/>
              </a:ext>
            </a:extLst>
          </p:cNvPr>
          <p:cNvSpPr txBox="1"/>
          <p:nvPr/>
        </p:nvSpPr>
        <p:spPr>
          <a:xfrm>
            <a:off x="7559154" y="6012302"/>
            <a:ext cx="2547364" cy="461665"/>
          </a:xfrm>
          <a:prstGeom prst="rect">
            <a:avLst/>
          </a:prstGeom>
          <a:noFill/>
        </p:spPr>
        <p:txBody>
          <a:bodyPr wrap="none" rtlCol="0">
            <a:spAutoFit/>
          </a:bodyPr>
          <a:lstStyle/>
          <a:p>
            <a:r>
              <a:rPr lang="en-US" sz="2400" b="1" i="1" dirty="0">
                <a:solidFill>
                  <a:schemeClr val="accent6">
                    <a:lumMod val="75000"/>
                  </a:schemeClr>
                </a:solidFill>
              </a:rPr>
              <a:t>C is monotonic in L</a:t>
            </a:r>
          </a:p>
        </p:txBody>
      </p:sp>
    </p:spTree>
    <p:extLst>
      <p:ext uri="{BB962C8B-B14F-4D97-AF65-F5344CB8AC3E}">
        <p14:creationId xmlns:p14="http://schemas.microsoft.com/office/powerpoint/2010/main" val="412171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387FE-90F5-EA05-0815-A6133C8C5289}"/>
              </a:ext>
            </a:extLst>
          </p:cNvPr>
          <p:cNvSpPr>
            <a:spLocks noGrp="1"/>
          </p:cNvSpPr>
          <p:nvPr>
            <p:ph type="title"/>
          </p:nvPr>
        </p:nvSpPr>
        <p:spPr/>
        <p:txBody>
          <a:bodyPr/>
          <a:lstStyle/>
          <a:p>
            <a:r>
              <a:rPr lang="en-US" dirty="0"/>
              <a:t>Laminar flame case structure</a:t>
            </a:r>
          </a:p>
        </p:txBody>
      </p:sp>
      <p:graphicFrame>
        <p:nvGraphicFramePr>
          <p:cNvPr id="6" name="Table 5">
            <a:extLst>
              <a:ext uri="{FF2B5EF4-FFF2-40B4-BE49-F238E27FC236}">
                <a16:creationId xmlns:a16="http://schemas.microsoft.com/office/drawing/2014/main" id="{6E813B22-DF87-4636-EEEB-ED4D62FA3FEA}"/>
              </a:ext>
            </a:extLst>
          </p:cNvPr>
          <p:cNvGraphicFramePr>
            <a:graphicFrameLocks noGrp="1"/>
          </p:cNvGraphicFramePr>
          <p:nvPr>
            <p:extLst>
              <p:ext uri="{D42A27DB-BD31-4B8C-83A1-F6EECF244321}">
                <p14:modId xmlns:p14="http://schemas.microsoft.com/office/powerpoint/2010/main" val="1231334572"/>
              </p:ext>
            </p:extLst>
          </p:nvPr>
        </p:nvGraphicFramePr>
        <p:xfrm>
          <a:off x="2373008" y="2448261"/>
          <a:ext cx="6035368" cy="3321396"/>
        </p:xfrm>
        <a:graphic>
          <a:graphicData uri="http://schemas.openxmlformats.org/drawingml/2006/table">
            <a:tbl>
              <a:tblPr bandRow="1">
                <a:tableStyleId>{5C22544A-7EE6-4342-B048-85BDC9FD1C3A}</a:tableStyleId>
              </a:tblPr>
              <a:tblGrid>
                <a:gridCol w="1508842">
                  <a:extLst>
                    <a:ext uri="{9D8B030D-6E8A-4147-A177-3AD203B41FA5}">
                      <a16:colId xmlns:a16="http://schemas.microsoft.com/office/drawing/2014/main" val="2840599892"/>
                    </a:ext>
                  </a:extLst>
                </a:gridCol>
                <a:gridCol w="1508842">
                  <a:extLst>
                    <a:ext uri="{9D8B030D-6E8A-4147-A177-3AD203B41FA5}">
                      <a16:colId xmlns:a16="http://schemas.microsoft.com/office/drawing/2014/main" val="3735946943"/>
                    </a:ext>
                  </a:extLst>
                </a:gridCol>
                <a:gridCol w="1508842">
                  <a:extLst>
                    <a:ext uri="{9D8B030D-6E8A-4147-A177-3AD203B41FA5}">
                      <a16:colId xmlns:a16="http://schemas.microsoft.com/office/drawing/2014/main" val="841326225"/>
                    </a:ext>
                  </a:extLst>
                </a:gridCol>
                <a:gridCol w="1508842">
                  <a:extLst>
                    <a:ext uri="{9D8B030D-6E8A-4147-A177-3AD203B41FA5}">
                      <a16:colId xmlns:a16="http://schemas.microsoft.com/office/drawing/2014/main" val="308254645"/>
                    </a:ext>
                  </a:extLst>
                </a:gridCol>
              </a:tblGrid>
              <a:tr h="830349">
                <a:tc>
                  <a:txBody>
                    <a:bodyPr/>
                    <a:lstStyle/>
                    <a:p>
                      <a:pPr algn="ctr"/>
                      <a:r>
                        <a:rPr lang="en-US" b="1" dirty="0">
                          <a:solidFill>
                            <a:schemeClr val="bg1"/>
                          </a:solidFill>
                        </a:rPr>
                        <a:t>SS, adiabatic</a:t>
                      </a:r>
                    </a:p>
                    <a:p>
                      <a:pPr algn="ctr"/>
                      <a:endParaRPr lang="en-US" b="1"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US, 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US, 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US, 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3029377478"/>
                  </a:ext>
                </a:extLst>
              </a:tr>
              <a:tr h="830349">
                <a:tc>
                  <a:txBody>
                    <a:bodyPr/>
                    <a:lstStyle/>
                    <a:p>
                      <a:pPr algn="ctr"/>
                      <a:r>
                        <a:rPr lang="en-US" b="1" dirty="0">
                          <a:solidFill>
                            <a:schemeClr val="bg1"/>
                          </a:solidFill>
                        </a:rPr>
                        <a:t>SS, adiabatic</a:t>
                      </a:r>
                    </a:p>
                    <a:p>
                      <a:pPr algn="ctr"/>
                      <a:endParaRPr lang="en-US" b="1"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US, 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US, 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US, 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138039508"/>
                  </a:ext>
                </a:extLst>
              </a:tr>
              <a:tr h="830349">
                <a:tc>
                  <a:txBody>
                    <a:bodyPr/>
                    <a:lstStyle/>
                    <a:p>
                      <a:pPr algn="ctr"/>
                      <a:r>
                        <a:rPr lang="en-US" b="1" dirty="0">
                          <a:solidFill>
                            <a:schemeClr val="bg1"/>
                          </a:solidFill>
                        </a:rPr>
                        <a:t>SS, adiabatic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US, 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US, 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panose="020F0502020204030204"/>
                          <a:ea typeface="+mn-ea"/>
                          <a:cs typeface="+mn-cs"/>
                        </a:rPr>
                        <a:t>US, rad HL</a:t>
                      </a: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275860489"/>
                  </a:ext>
                </a:extLst>
              </a:tr>
              <a:tr h="830349">
                <a:tc>
                  <a:txBody>
                    <a:bodyPr/>
                    <a:lstStyle/>
                    <a:p>
                      <a:pPr algn="ctr"/>
                      <a:endParaRPr lang="en-US" b="1" dirty="0">
                        <a:solidFill>
                          <a:schemeClr val="bg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15771783"/>
                  </a:ext>
                </a:extLst>
              </a:tr>
            </a:tbl>
          </a:graphicData>
        </a:graphic>
      </p:graphicFrame>
      <p:cxnSp>
        <p:nvCxnSpPr>
          <p:cNvPr id="8" name="Straight Arrow Connector 7">
            <a:extLst>
              <a:ext uri="{FF2B5EF4-FFF2-40B4-BE49-F238E27FC236}">
                <a16:creationId xmlns:a16="http://schemas.microsoft.com/office/drawing/2014/main" id="{95A6EA71-B755-156C-51FB-945F10C93B38}"/>
              </a:ext>
            </a:extLst>
          </p:cNvPr>
          <p:cNvCxnSpPr>
            <a:cxnSpLocks/>
          </p:cNvCxnSpPr>
          <p:nvPr/>
        </p:nvCxnSpPr>
        <p:spPr>
          <a:xfrm flipV="1">
            <a:off x="2065672" y="1689268"/>
            <a:ext cx="0" cy="4807974"/>
          </a:xfrm>
          <a:prstGeom prst="straightConnector1">
            <a:avLst/>
          </a:prstGeom>
          <a:ln w="381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FBB093C7-FCBA-CC84-B365-B7C7173B2457}"/>
              </a:ext>
            </a:extLst>
          </p:cNvPr>
          <p:cNvCxnSpPr>
            <a:cxnSpLocks/>
          </p:cNvCxnSpPr>
          <p:nvPr/>
        </p:nvCxnSpPr>
        <p:spPr>
          <a:xfrm>
            <a:off x="1628137" y="6133449"/>
            <a:ext cx="7752735" cy="0"/>
          </a:xfrm>
          <a:prstGeom prst="straightConnector1">
            <a:avLst/>
          </a:prstGeom>
          <a:ln w="381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4BF71A7-27E2-653F-9EFE-DDC00693B314}"/>
              </a:ext>
            </a:extLst>
          </p:cNvPr>
          <p:cNvSpPr txBox="1"/>
          <p:nvPr/>
        </p:nvSpPr>
        <p:spPr>
          <a:xfrm>
            <a:off x="8101240" y="6312576"/>
            <a:ext cx="1152880" cy="461665"/>
          </a:xfrm>
          <a:prstGeom prst="rect">
            <a:avLst/>
          </a:prstGeom>
          <a:noFill/>
        </p:spPr>
        <p:txBody>
          <a:bodyPr wrap="none" rtlCol="0">
            <a:spAutoFit/>
          </a:bodyPr>
          <a:lstStyle/>
          <a:p>
            <a:r>
              <a:rPr lang="en-US" sz="2400" b="1" dirty="0"/>
              <a:t>Time, t</a:t>
            </a:r>
            <a:r>
              <a:rPr lang="en-US" sz="2400" b="1" baseline="-25000" dirty="0"/>
              <a:t>j</a:t>
            </a:r>
            <a:endParaRPr lang="en-US" b="1" baseline="-25000" dirty="0"/>
          </a:p>
        </p:txBody>
      </p:sp>
      <p:sp>
        <p:nvSpPr>
          <p:cNvPr id="14" name="TextBox 13">
            <a:extLst>
              <a:ext uri="{FF2B5EF4-FFF2-40B4-BE49-F238E27FC236}">
                <a16:creationId xmlns:a16="http://schemas.microsoft.com/office/drawing/2014/main" id="{8303505E-ABCE-7F74-C655-F24D79FAFA61}"/>
              </a:ext>
            </a:extLst>
          </p:cNvPr>
          <p:cNvSpPr txBox="1"/>
          <p:nvPr/>
        </p:nvSpPr>
        <p:spPr>
          <a:xfrm rot="16200000">
            <a:off x="561252" y="3218861"/>
            <a:ext cx="1379865" cy="461665"/>
          </a:xfrm>
          <a:prstGeom prst="rect">
            <a:avLst/>
          </a:prstGeom>
          <a:noFill/>
        </p:spPr>
        <p:txBody>
          <a:bodyPr wrap="none" rtlCol="0">
            <a:spAutoFit/>
          </a:bodyPr>
          <a:lstStyle/>
          <a:p>
            <a:r>
              <a:rPr lang="en-US" sz="2400" b="1" dirty="0"/>
              <a:t>Length, L</a:t>
            </a:r>
            <a:r>
              <a:rPr lang="en-US" sz="2400" b="1" baseline="-25000" dirty="0"/>
              <a:t>i</a:t>
            </a:r>
            <a:endParaRPr lang="en-US" b="1" baseline="-25000" dirty="0"/>
          </a:p>
        </p:txBody>
      </p:sp>
      <p:sp>
        <p:nvSpPr>
          <p:cNvPr id="3" name="TextBox 2">
            <a:extLst>
              <a:ext uri="{FF2B5EF4-FFF2-40B4-BE49-F238E27FC236}">
                <a16:creationId xmlns:a16="http://schemas.microsoft.com/office/drawing/2014/main" id="{0093D383-FE26-20A6-6A7A-426544CF70BB}"/>
              </a:ext>
            </a:extLst>
          </p:cNvPr>
          <p:cNvSpPr txBox="1"/>
          <p:nvPr/>
        </p:nvSpPr>
        <p:spPr>
          <a:xfrm>
            <a:off x="3161188" y="1274104"/>
            <a:ext cx="6202724" cy="523220"/>
          </a:xfrm>
          <a:prstGeom prst="rect">
            <a:avLst/>
          </a:prstGeom>
          <a:solidFill>
            <a:srgbClr val="FFFF00"/>
          </a:solidFill>
        </p:spPr>
        <p:txBody>
          <a:bodyPr wrap="none" rtlCol="0">
            <a:spAutoFit/>
          </a:bodyPr>
          <a:lstStyle/>
          <a:p>
            <a:r>
              <a:rPr lang="en-US" sz="2800" b="1"/>
              <a:t>Vary t: Unsteady with radiative heat loss</a:t>
            </a:r>
          </a:p>
        </p:txBody>
      </p:sp>
      <p:grpSp>
        <p:nvGrpSpPr>
          <p:cNvPr id="15" name="Group 14">
            <a:extLst>
              <a:ext uri="{FF2B5EF4-FFF2-40B4-BE49-F238E27FC236}">
                <a16:creationId xmlns:a16="http://schemas.microsoft.com/office/drawing/2014/main" id="{43F9FABE-2F73-FCDA-889A-BE45E4E36B67}"/>
              </a:ext>
            </a:extLst>
          </p:cNvPr>
          <p:cNvGrpSpPr/>
          <p:nvPr/>
        </p:nvGrpSpPr>
        <p:grpSpPr>
          <a:xfrm>
            <a:off x="2953813" y="3707289"/>
            <a:ext cx="4617026" cy="258097"/>
            <a:chOff x="3081632" y="5279069"/>
            <a:chExt cx="4617026" cy="258097"/>
          </a:xfrm>
        </p:grpSpPr>
        <p:sp>
          <p:nvSpPr>
            <p:cNvPr id="7" name="Oval 6">
              <a:extLst>
                <a:ext uri="{FF2B5EF4-FFF2-40B4-BE49-F238E27FC236}">
                  <a16:creationId xmlns:a16="http://schemas.microsoft.com/office/drawing/2014/main" id="{9C1E7B9F-2803-19EC-86EB-219F715E82F4}"/>
                </a:ext>
              </a:extLst>
            </p:cNvPr>
            <p:cNvSpPr/>
            <p:nvPr/>
          </p:nvSpPr>
          <p:spPr>
            <a:xfrm>
              <a:off x="3081632" y="5279069"/>
              <a:ext cx="258097" cy="258097"/>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6913870B-50B9-E978-5D46-1BEE56094E89}"/>
                </a:ext>
              </a:extLst>
            </p:cNvPr>
            <p:cNvCxnSpPr>
              <a:cxnSpLocks/>
            </p:cNvCxnSpPr>
            <p:nvPr/>
          </p:nvCxnSpPr>
          <p:spPr>
            <a:xfrm>
              <a:off x="3324981" y="5400092"/>
              <a:ext cx="4373677" cy="0"/>
            </a:xfrm>
            <a:prstGeom prst="straightConnector1">
              <a:avLst/>
            </a:prstGeom>
            <a:ln w="508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48C5A280-995C-F53F-ED7B-51C0DD91E262}"/>
              </a:ext>
            </a:extLst>
          </p:cNvPr>
          <p:cNvGrpSpPr/>
          <p:nvPr/>
        </p:nvGrpSpPr>
        <p:grpSpPr>
          <a:xfrm>
            <a:off x="2953813" y="2927930"/>
            <a:ext cx="4617026" cy="258097"/>
            <a:chOff x="3081632" y="5279069"/>
            <a:chExt cx="4617026" cy="258097"/>
          </a:xfrm>
        </p:grpSpPr>
        <p:sp>
          <p:nvSpPr>
            <p:cNvPr id="17" name="Oval 16">
              <a:extLst>
                <a:ext uri="{FF2B5EF4-FFF2-40B4-BE49-F238E27FC236}">
                  <a16:creationId xmlns:a16="http://schemas.microsoft.com/office/drawing/2014/main" id="{3966392E-83F3-B7B5-56E5-DE4933051228}"/>
                </a:ext>
              </a:extLst>
            </p:cNvPr>
            <p:cNvSpPr/>
            <p:nvPr/>
          </p:nvSpPr>
          <p:spPr>
            <a:xfrm>
              <a:off x="3081632" y="5279069"/>
              <a:ext cx="258097" cy="258097"/>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23D16FEF-7E3D-DD68-9185-3D082BDC343B}"/>
                </a:ext>
              </a:extLst>
            </p:cNvPr>
            <p:cNvCxnSpPr>
              <a:cxnSpLocks/>
            </p:cNvCxnSpPr>
            <p:nvPr/>
          </p:nvCxnSpPr>
          <p:spPr>
            <a:xfrm>
              <a:off x="3324981" y="5400092"/>
              <a:ext cx="4373677" cy="0"/>
            </a:xfrm>
            <a:prstGeom prst="straightConnector1">
              <a:avLst/>
            </a:prstGeom>
            <a:ln w="508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18A5EF15-3CC6-525C-7447-994D0C9FD421}"/>
              </a:ext>
            </a:extLst>
          </p:cNvPr>
          <p:cNvGrpSpPr/>
          <p:nvPr/>
        </p:nvGrpSpPr>
        <p:grpSpPr>
          <a:xfrm>
            <a:off x="2953813" y="4511381"/>
            <a:ext cx="4617026" cy="258097"/>
            <a:chOff x="3081632" y="5279069"/>
            <a:chExt cx="4617026" cy="258097"/>
          </a:xfrm>
        </p:grpSpPr>
        <p:sp>
          <p:nvSpPr>
            <p:cNvPr id="20" name="Oval 19">
              <a:extLst>
                <a:ext uri="{FF2B5EF4-FFF2-40B4-BE49-F238E27FC236}">
                  <a16:creationId xmlns:a16="http://schemas.microsoft.com/office/drawing/2014/main" id="{FE68324B-0B24-34AB-1A02-A4940D5314F8}"/>
                </a:ext>
              </a:extLst>
            </p:cNvPr>
            <p:cNvSpPr/>
            <p:nvPr/>
          </p:nvSpPr>
          <p:spPr>
            <a:xfrm>
              <a:off x="3081632" y="5279069"/>
              <a:ext cx="258097" cy="258097"/>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2BEE2AFC-9181-0EB6-0215-348E4F15E734}"/>
                </a:ext>
              </a:extLst>
            </p:cNvPr>
            <p:cNvCxnSpPr>
              <a:cxnSpLocks/>
            </p:cNvCxnSpPr>
            <p:nvPr/>
          </p:nvCxnSpPr>
          <p:spPr>
            <a:xfrm>
              <a:off x="3324981" y="5400092"/>
              <a:ext cx="4373677" cy="0"/>
            </a:xfrm>
            <a:prstGeom prst="straightConnector1">
              <a:avLst/>
            </a:prstGeom>
            <a:ln w="508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28479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387FE-90F5-EA05-0815-A6133C8C5289}"/>
              </a:ext>
            </a:extLst>
          </p:cNvPr>
          <p:cNvSpPr>
            <a:spLocks noGrp="1"/>
          </p:cNvSpPr>
          <p:nvPr>
            <p:ph type="title"/>
          </p:nvPr>
        </p:nvSpPr>
        <p:spPr>
          <a:xfrm>
            <a:off x="382449" y="235263"/>
            <a:ext cx="8114969" cy="557226"/>
          </a:xfrm>
        </p:spPr>
        <p:txBody>
          <a:bodyPr>
            <a:normAutofit/>
          </a:bodyPr>
          <a:lstStyle/>
          <a:p>
            <a:r>
              <a:rPr lang="en-US" sz="2800" dirty="0"/>
              <a:t>Laminar flame profiles: Extinction</a:t>
            </a:r>
          </a:p>
        </p:txBody>
      </p:sp>
      <p:sp>
        <p:nvSpPr>
          <p:cNvPr id="3" name="TextBox 2">
            <a:extLst>
              <a:ext uri="{FF2B5EF4-FFF2-40B4-BE49-F238E27FC236}">
                <a16:creationId xmlns:a16="http://schemas.microsoft.com/office/drawing/2014/main" id="{7416B771-CC31-ADED-513E-F254D77A861B}"/>
              </a:ext>
            </a:extLst>
          </p:cNvPr>
          <p:cNvSpPr txBox="1"/>
          <p:nvPr/>
        </p:nvSpPr>
        <p:spPr>
          <a:xfrm>
            <a:off x="1006427" y="5563088"/>
            <a:ext cx="9635087" cy="1200329"/>
          </a:xfrm>
          <a:prstGeom prst="rect">
            <a:avLst/>
          </a:prstGeom>
          <a:noFill/>
        </p:spPr>
        <p:txBody>
          <a:bodyPr wrap="square" rtlCol="0">
            <a:spAutoFit/>
          </a:bodyPr>
          <a:lstStyle/>
          <a:p>
            <a:r>
              <a:rPr lang="en-US" sz="2400" dirty="0"/>
              <a:t>Run steady state </a:t>
            </a:r>
            <a:r>
              <a:rPr lang="en-US" sz="2400" dirty="0">
                <a:sym typeface="Wingdings" pitchFamily="2" charset="2"/>
              </a:rPr>
              <a:t> unsteady adiabatic profiles through extinction.</a:t>
            </a:r>
          </a:p>
          <a:p>
            <a:endParaRPr lang="en-US" sz="2400" dirty="0">
              <a:sym typeface="Wingdings" pitchFamily="2" charset="2"/>
            </a:endParaRPr>
          </a:p>
          <a:p>
            <a:r>
              <a:rPr lang="en-US" sz="2400" dirty="0">
                <a:sym typeface="Wingdings" pitchFamily="2" charset="2"/>
              </a:rPr>
              <a:t>	L=1.35 mm extinguishes</a:t>
            </a:r>
            <a:endParaRPr lang="en-US" sz="2400" dirty="0"/>
          </a:p>
        </p:txBody>
      </p:sp>
      <p:grpSp>
        <p:nvGrpSpPr>
          <p:cNvPr id="23" name="Group 22">
            <a:extLst>
              <a:ext uri="{FF2B5EF4-FFF2-40B4-BE49-F238E27FC236}">
                <a16:creationId xmlns:a16="http://schemas.microsoft.com/office/drawing/2014/main" id="{0D031E89-6E39-6623-ADB9-675FF7F27FA3}"/>
              </a:ext>
            </a:extLst>
          </p:cNvPr>
          <p:cNvGrpSpPr/>
          <p:nvPr/>
        </p:nvGrpSpPr>
        <p:grpSpPr>
          <a:xfrm>
            <a:off x="605054" y="1436145"/>
            <a:ext cx="5218917" cy="3917018"/>
            <a:chOff x="148013" y="1218708"/>
            <a:chExt cx="5646840" cy="4238192"/>
          </a:xfrm>
        </p:grpSpPr>
        <p:pic>
          <p:nvPicPr>
            <p:cNvPr id="5" name="Picture 4">
              <a:extLst>
                <a:ext uri="{FF2B5EF4-FFF2-40B4-BE49-F238E27FC236}">
                  <a16:creationId xmlns:a16="http://schemas.microsoft.com/office/drawing/2014/main" id="{45B87118-1163-A17C-E841-3302549200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013" y="1218708"/>
              <a:ext cx="5646840" cy="4238192"/>
            </a:xfrm>
            <a:prstGeom prst="rect">
              <a:avLst/>
            </a:prstGeom>
          </p:spPr>
        </p:pic>
        <p:sp>
          <p:nvSpPr>
            <p:cNvPr id="6" name="5-Point Star 5">
              <a:extLst>
                <a:ext uri="{FF2B5EF4-FFF2-40B4-BE49-F238E27FC236}">
                  <a16:creationId xmlns:a16="http://schemas.microsoft.com/office/drawing/2014/main" id="{977BDCFB-A2F4-686F-F454-49362E966F3C}"/>
                </a:ext>
              </a:extLst>
            </p:cNvPr>
            <p:cNvSpPr/>
            <p:nvPr/>
          </p:nvSpPr>
          <p:spPr>
            <a:xfrm>
              <a:off x="2815539" y="2249231"/>
              <a:ext cx="155894" cy="155894"/>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5-Point Star 7">
            <a:extLst>
              <a:ext uri="{FF2B5EF4-FFF2-40B4-BE49-F238E27FC236}">
                <a16:creationId xmlns:a16="http://schemas.microsoft.com/office/drawing/2014/main" id="{7F041E21-7952-1F9C-C62C-01CE32270C25}"/>
              </a:ext>
            </a:extLst>
          </p:cNvPr>
          <p:cNvSpPr/>
          <p:nvPr/>
        </p:nvSpPr>
        <p:spPr>
          <a:xfrm>
            <a:off x="1397701" y="6272924"/>
            <a:ext cx="335065" cy="335065"/>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3173270F-AF05-066B-4E22-4A1E9B783630}"/>
              </a:ext>
            </a:extLst>
          </p:cNvPr>
          <p:cNvGrpSpPr/>
          <p:nvPr/>
        </p:nvGrpSpPr>
        <p:grpSpPr>
          <a:xfrm>
            <a:off x="6096000" y="1436156"/>
            <a:ext cx="5411026" cy="4061204"/>
            <a:chOff x="5638959" y="1218719"/>
            <a:chExt cx="5854700" cy="4394200"/>
          </a:xfrm>
        </p:grpSpPr>
        <p:pic>
          <p:nvPicPr>
            <p:cNvPr id="20" name="Picture 19">
              <a:extLst>
                <a:ext uri="{FF2B5EF4-FFF2-40B4-BE49-F238E27FC236}">
                  <a16:creationId xmlns:a16="http://schemas.microsoft.com/office/drawing/2014/main" id="{76F2019E-9D47-304D-271C-C43A2C8F71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8959" y="1218719"/>
              <a:ext cx="5854700" cy="4394200"/>
            </a:xfrm>
            <a:prstGeom prst="rect">
              <a:avLst/>
            </a:prstGeom>
          </p:spPr>
        </p:pic>
        <p:sp>
          <p:nvSpPr>
            <p:cNvPr id="21" name="5-Point Star 20">
              <a:extLst>
                <a:ext uri="{FF2B5EF4-FFF2-40B4-BE49-F238E27FC236}">
                  <a16:creationId xmlns:a16="http://schemas.microsoft.com/office/drawing/2014/main" id="{857F8577-C960-6041-73BD-6193E3BBC166}"/>
                </a:ext>
              </a:extLst>
            </p:cNvPr>
            <p:cNvSpPr/>
            <p:nvPr/>
          </p:nvSpPr>
          <p:spPr>
            <a:xfrm>
              <a:off x="8410098" y="2180411"/>
              <a:ext cx="155894" cy="155894"/>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TextBox 23">
            <a:extLst>
              <a:ext uri="{FF2B5EF4-FFF2-40B4-BE49-F238E27FC236}">
                <a16:creationId xmlns:a16="http://schemas.microsoft.com/office/drawing/2014/main" id="{DE23C46E-4261-73A1-3B05-6B5C68809765}"/>
              </a:ext>
            </a:extLst>
          </p:cNvPr>
          <p:cNvSpPr txBox="1"/>
          <p:nvPr/>
        </p:nvSpPr>
        <p:spPr>
          <a:xfrm>
            <a:off x="2563536" y="1156437"/>
            <a:ext cx="1790362" cy="461665"/>
          </a:xfrm>
          <a:prstGeom prst="rect">
            <a:avLst/>
          </a:prstGeom>
          <a:noFill/>
        </p:spPr>
        <p:txBody>
          <a:bodyPr wrap="none" rtlCol="0">
            <a:spAutoFit/>
          </a:bodyPr>
          <a:lstStyle/>
          <a:p>
            <a:r>
              <a:rPr lang="en-US" sz="2400" dirty="0"/>
              <a:t>Temperature</a:t>
            </a:r>
          </a:p>
        </p:txBody>
      </p:sp>
      <p:sp>
        <p:nvSpPr>
          <p:cNvPr id="25" name="TextBox 24">
            <a:extLst>
              <a:ext uri="{FF2B5EF4-FFF2-40B4-BE49-F238E27FC236}">
                <a16:creationId xmlns:a16="http://schemas.microsoft.com/office/drawing/2014/main" id="{392864C6-AC80-68CA-0489-2163534626A7}"/>
              </a:ext>
            </a:extLst>
          </p:cNvPr>
          <p:cNvSpPr txBox="1"/>
          <p:nvPr/>
        </p:nvSpPr>
        <p:spPr>
          <a:xfrm>
            <a:off x="6630189" y="1156437"/>
            <a:ext cx="5079211" cy="461665"/>
          </a:xfrm>
          <a:prstGeom prst="rect">
            <a:avLst/>
          </a:prstGeom>
          <a:noFill/>
        </p:spPr>
        <p:txBody>
          <a:bodyPr wrap="none" rtlCol="0">
            <a:spAutoFit/>
          </a:bodyPr>
          <a:lstStyle/>
          <a:p>
            <a:r>
              <a:rPr lang="en-US" sz="2400" dirty="0"/>
              <a:t>Progress Variable C=Y</a:t>
            </a:r>
            <a:r>
              <a:rPr lang="en-US" sz="2400" baseline="-25000" dirty="0"/>
              <a:t>H2</a:t>
            </a:r>
            <a:r>
              <a:rPr lang="en-US" sz="2400" dirty="0"/>
              <a:t>+Y</a:t>
            </a:r>
            <a:r>
              <a:rPr lang="en-US" sz="2400" baseline="-25000" dirty="0"/>
              <a:t>H2O</a:t>
            </a:r>
            <a:r>
              <a:rPr lang="en-US" sz="2400" dirty="0"/>
              <a:t>+Y</a:t>
            </a:r>
            <a:r>
              <a:rPr lang="en-US" sz="2400" baseline="-25000" dirty="0"/>
              <a:t>CO</a:t>
            </a:r>
            <a:r>
              <a:rPr lang="en-US" sz="2400" dirty="0"/>
              <a:t>+Y</a:t>
            </a:r>
            <a:r>
              <a:rPr lang="en-US" sz="2400" baseline="-25000" dirty="0"/>
              <a:t>CO2</a:t>
            </a:r>
          </a:p>
        </p:txBody>
      </p:sp>
    </p:spTree>
    <p:extLst>
      <p:ext uri="{BB962C8B-B14F-4D97-AF65-F5344CB8AC3E}">
        <p14:creationId xmlns:p14="http://schemas.microsoft.com/office/powerpoint/2010/main" val="3967735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A75D852A-FD07-7FA2-6611-6048A9FC9C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83799" y="1956469"/>
            <a:ext cx="3216362" cy="2414016"/>
          </a:xfrm>
          <a:prstGeom prst="rect">
            <a:avLst/>
          </a:prstGeom>
        </p:spPr>
      </p:pic>
      <p:pic>
        <p:nvPicPr>
          <p:cNvPr id="12" name="Picture 11">
            <a:extLst>
              <a:ext uri="{FF2B5EF4-FFF2-40B4-BE49-F238E27FC236}">
                <a16:creationId xmlns:a16="http://schemas.microsoft.com/office/drawing/2014/main" id="{1E192803-A956-62E5-4EBF-0C87F36573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5639" y="1956469"/>
            <a:ext cx="3212279" cy="2410951"/>
          </a:xfrm>
          <a:prstGeom prst="rect">
            <a:avLst/>
          </a:prstGeom>
        </p:spPr>
      </p:pic>
      <p:sp>
        <p:nvSpPr>
          <p:cNvPr id="2" name="Title 1">
            <a:extLst>
              <a:ext uri="{FF2B5EF4-FFF2-40B4-BE49-F238E27FC236}">
                <a16:creationId xmlns:a16="http://schemas.microsoft.com/office/drawing/2014/main" id="{D2E387FE-90F5-EA05-0815-A6133C8C5289}"/>
              </a:ext>
            </a:extLst>
          </p:cNvPr>
          <p:cNvSpPr>
            <a:spLocks noGrp="1"/>
          </p:cNvSpPr>
          <p:nvPr>
            <p:ph type="title"/>
          </p:nvPr>
        </p:nvSpPr>
        <p:spPr>
          <a:xfrm>
            <a:off x="382449" y="235263"/>
            <a:ext cx="8114969" cy="557226"/>
          </a:xfrm>
        </p:spPr>
        <p:txBody>
          <a:bodyPr>
            <a:normAutofit/>
          </a:bodyPr>
          <a:lstStyle/>
          <a:p>
            <a:r>
              <a:rPr lang="en-US" sz="2800" dirty="0"/>
              <a:t>Laminar flame profiles: Heat loss</a:t>
            </a:r>
          </a:p>
        </p:txBody>
      </p:sp>
      <p:pic>
        <p:nvPicPr>
          <p:cNvPr id="7" name="Picture 6">
            <a:extLst>
              <a:ext uri="{FF2B5EF4-FFF2-40B4-BE49-F238E27FC236}">
                <a16:creationId xmlns:a16="http://schemas.microsoft.com/office/drawing/2014/main" id="{EB899CD9-F0DF-E3F8-5D6C-251490DCAD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63396" y="1937825"/>
            <a:ext cx="3212279" cy="2410951"/>
          </a:xfrm>
          <a:prstGeom prst="rect">
            <a:avLst/>
          </a:prstGeom>
        </p:spPr>
      </p:pic>
      <p:pic>
        <p:nvPicPr>
          <p:cNvPr id="10" name="Picture 9">
            <a:extLst>
              <a:ext uri="{FF2B5EF4-FFF2-40B4-BE49-F238E27FC236}">
                <a16:creationId xmlns:a16="http://schemas.microsoft.com/office/drawing/2014/main" id="{3B71415C-7DB4-4FAE-5B7E-E4B062F00CD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1153" y="1956469"/>
            <a:ext cx="3212279" cy="2410951"/>
          </a:xfrm>
          <a:prstGeom prst="rect">
            <a:avLst/>
          </a:prstGeom>
        </p:spPr>
      </p:pic>
      <p:sp>
        <p:nvSpPr>
          <p:cNvPr id="15" name="TextBox 14">
            <a:extLst>
              <a:ext uri="{FF2B5EF4-FFF2-40B4-BE49-F238E27FC236}">
                <a16:creationId xmlns:a16="http://schemas.microsoft.com/office/drawing/2014/main" id="{B3ED9EC6-D1B5-9E8C-2589-47AF5C6FBCFA}"/>
              </a:ext>
            </a:extLst>
          </p:cNvPr>
          <p:cNvSpPr txBox="1"/>
          <p:nvPr/>
        </p:nvSpPr>
        <p:spPr>
          <a:xfrm>
            <a:off x="1673034" y="1457516"/>
            <a:ext cx="1338828" cy="461665"/>
          </a:xfrm>
          <a:prstGeom prst="rect">
            <a:avLst/>
          </a:prstGeom>
          <a:noFill/>
        </p:spPr>
        <p:txBody>
          <a:bodyPr wrap="none" rtlCol="0">
            <a:spAutoFit/>
          </a:bodyPr>
          <a:lstStyle/>
          <a:p>
            <a:r>
              <a:rPr lang="en-US" sz="2400" dirty="0"/>
              <a:t>L=40 mm</a:t>
            </a:r>
          </a:p>
        </p:txBody>
      </p:sp>
      <p:sp>
        <p:nvSpPr>
          <p:cNvPr id="16" name="TextBox 15">
            <a:extLst>
              <a:ext uri="{FF2B5EF4-FFF2-40B4-BE49-F238E27FC236}">
                <a16:creationId xmlns:a16="http://schemas.microsoft.com/office/drawing/2014/main" id="{CF9FE497-E3FC-6A94-6752-91ABD0A56E7E}"/>
              </a:ext>
            </a:extLst>
          </p:cNvPr>
          <p:cNvSpPr txBox="1"/>
          <p:nvPr/>
        </p:nvSpPr>
        <p:spPr>
          <a:xfrm>
            <a:off x="4568634" y="1457516"/>
            <a:ext cx="1338828" cy="461665"/>
          </a:xfrm>
          <a:prstGeom prst="rect">
            <a:avLst/>
          </a:prstGeom>
          <a:noFill/>
        </p:spPr>
        <p:txBody>
          <a:bodyPr wrap="none" rtlCol="0">
            <a:spAutoFit/>
          </a:bodyPr>
          <a:lstStyle/>
          <a:p>
            <a:r>
              <a:rPr lang="en-US" sz="2400" dirty="0"/>
              <a:t>L=20 mm</a:t>
            </a:r>
          </a:p>
        </p:txBody>
      </p:sp>
      <p:sp>
        <p:nvSpPr>
          <p:cNvPr id="17" name="TextBox 16">
            <a:extLst>
              <a:ext uri="{FF2B5EF4-FFF2-40B4-BE49-F238E27FC236}">
                <a16:creationId xmlns:a16="http://schemas.microsoft.com/office/drawing/2014/main" id="{5B8A1A64-A35E-739C-19C1-41DE5A6F72D2}"/>
              </a:ext>
            </a:extLst>
          </p:cNvPr>
          <p:cNvSpPr txBox="1"/>
          <p:nvPr/>
        </p:nvSpPr>
        <p:spPr>
          <a:xfrm>
            <a:off x="7112364" y="1457515"/>
            <a:ext cx="1183337" cy="461665"/>
          </a:xfrm>
          <a:prstGeom prst="rect">
            <a:avLst/>
          </a:prstGeom>
          <a:noFill/>
        </p:spPr>
        <p:txBody>
          <a:bodyPr wrap="none" rtlCol="0">
            <a:spAutoFit/>
          </a:bodyPr>
          <a:lstStyle/>
          <a:p>
            <a:r>
              <a:rPr lang="en-US" sz="2400" dirty="0"/>
              <a:t>L=8 mm</a:t>
            </a:r>
          </a:p>
        </p:txBody>
      </p:sp>
      <p:sp>
        <p:nvSpPr>
          <p:cNvPr id="18" name="TextBox 17">
            <a:extLst>
              <a:ext uri="{FF2B5EF4-FFF2-40B4-BE49-F238E27FC236}">
                <a16:creationId xmlns:a16="http://schemas.microsoft.com/office/drawing/2014/main" id="{FBB85207-6668-B54B-E9FD-6BA572506C83}"/>
              </a:ext>
            </a:extLst>
          </p:cNvPr>
          <p:cNvSpPr txBox="1"/>
          <p:nvPr/>
        </p:nvSpPr>
        <p:spPr>
          <a:xfrm>
            <a:off x="9902352" y="1457514"/>
            <a:ext cx="1571264" cy="461665"/>
          </a:xfrm>
          <a:prstGeom prst="rect">
            <a:avLst/>
          </a:prstGeom>
          <a:noFill/>
        </p:spPr>
        <p:txBody>
          <a:bodyPr wrap="none" rtlCol="0">
            <a:spAutoFit/>
          </a:bodyPr>
          <a:lstStyle/>
          <a:p>
            <a:r>
              <a:rPr lang="en-US" sz="2400" dirty="0"/>
              <a:t>L=1.37 mm</a:t>
            </a:r>
          </a:p>
        </p:txBody>
      </p:sp>
      <p:sp>
        <p:nvSpPr>
          <p:cNvPr id="19" name="TextBox 18">
            <a:extLst>
              <a:ext uri="{FF2B5EF4-FFF2-40B4-BE49-F238E27FC236}">
                <a16:creationId xmlns:a16="http://schemas.microsoft.com/office/drawing/2014/main" id="{BBC7157D-782A-232C-B050-07083D7FBB0A}"/>
              </a:ext>
            </a:extLst>
          </p:cNvPr>
          <p:cNvSpPr txBox="1"/>
          <p:nvPr/>
        </p:nvSpPr>
        <p:spPr>
          <a:xfrm>
            <a:off x="2616034" y="2088276"/>
            <a:ext cx="1290738" cy="369332"/>
          </a:xfrm>
          <a:prstGeom prst="rect">
            <a:avLst/>
          </a:prstGeom>
          <a:noFill/>
        </p:spPr>
        <p:txBody>
          <a:bodyPr wrap="none" rtlCol="0">
            <a:spAutoFit/>
          </a:bodyPr>
          <a:lstStyle/>
          <a:p>
            <a:r>
              <a:rPr lang="en-US" i="1" dirty="0">
                <a:solidFill>
                  <a:srgbClr val="C00000"/>
                </a:solidFill>
              </a:rPr>
              <a:t>increasing t</a:t>
            </a:r>
          </a:p>
        </p:txBody>
      </p:sp>
      <p:cxnSp>
        <p:nvCxnSpPr>
          <p:cNvPr id="20" name="Straight Arrow Connector 19">
            <a:extLst>
              <a:ext uri="{FF2B5EF4-FFF2-40B4-BE49-F238E27FC236}">
                <a16:creationId xmlns:a16="http://schemas.microsoft.com/office/drawing/2014/main" id="{675086CD-3AB1-8BA0-3822-9457FAF2B25B}"/>
              </a:ext>
            </a:extLst>
          </p:cNvPr>
          <p:cNvCxnSpPr>
            <a:cxnSpLocks/>
          </p:cNvCxnSpPr>
          <p:nvPr/>
        </p:nvCxnSpPr>
        <p:spPr>
          <a:xfrm flipH="1">
            <a:off x="2182756" y="2589414"/>
            <a:ext cx="1078647" cy="1240102"/>
          </a:xfrm>
          <a:prstGeom prst="straightConnector1">
            <a:avLst/>
          </a:prstGeom>
          <a:ln w="22225">
            <a:solidFill>
              <a:srgbClr val="C0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E19696AE-703A-AC1C-A6FC-C03134A8A9B3}"/>
              </a:ext>
            </a:extLst>
          </p:cNvPr>
          <p:cNvCxnSpPr>
            <a:cxnSpLocks/>
          </p:cNvCxnSpPr>
          <p:nvPr/>
        </p:nvCxnSpPr>
        <p:spPr>
          <a:xfrm>
            <a:off x="2792956" y="4564378"/>
            <a:ext cx="7078538" cy="0"/>
          </a:xfrm>
          <a:prstGeom prst="straightConnector1">
            <a:avLst/>
          </a:prstGeom>
          <a:ln w="22225">
            <a:solidFill>
              <a:srgbClr val="C0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FCCF72DA-01FF-64A7-1F76-C1C0BDAE4225}"/>
              </a:ext>
            </a:extLst>
          </p:cNvPr>
          <p:cNvSpPr txBox="1"/>
          <p:nvPr/>
        </p:nvSpPr>
        <p:spPr>
          <a:xfrm>
            <a:off x="5121691" y="4396524"/>
            <a:ext cx="2660087" cy="369332"/>
          </a:xfrm>
          <a:prstGeom prst="rect">
            <a:avLst/>
          </a:prstGeom>
          <a:solidFill>
            <a:schemeClr val="bg1"/>
          </a:solidFill>
        </p:spPr>
        <p:txBody>
          <a:bodyPr wrap="none" rtlCol="0">
            <a:spAutoFit/>
          </a:bodyPr>
          <a:lstStyle/>
          <a:p>
            <a:r>
              <a:rPr lang="en-US" i="1">
                <a:highlight>
                  <a:srgbClr val="C0C0C0"/>
                </a:highlight>
              </a:rPr>
              <a:t>Decreasing residence time</a:t>
            </a:r>
          </a:p>
        </p:txBody>
      </p:sp>
      <p:sp>
        <p:nvSpPr>
          <p:cNvPr id="6" name="TextBox 5">
            <a:extLst>
              <a:ext uri="{FF2B5EF4-FFF2-40B4-BE49-F238E27FC236}">
                <a16:creationId xmlns:a16="http://schemas.microsoft.com/office/drawing/2014/main" id="{E57173CF-23F0-9095-7037-9200AC419DB9}"/>
              </a:ext>
            </a:extLst>
          </p:cNvPr>
          <p:cNvSpPr txBox="1"/>
          <p:nvPr/>
        </p:nvSpPr>
        <p:spPr>
          <a:xfrm>
            <a:off x="1661012" y="5093366"/>
            <a:ext cx="1556837" cy="646331"/>
          </a:xfrm>
          <a:prstGeom prst="rect">
            <a:avLst/>
          </a:prstGeom>
          <a:noFill/>
        </p:spPr>
        <p:txBody>
          <a:bodyPr wrap="none" rtlCol="0">
            <a:spAutoFit/>
          </a:bodyPr>
          <a:lstStyle/>
          <a:p>
            <a:pPr algn="ctr"/>
            <a:r>
              <a:rPr lang="en-US" b="1">
                <a:solidFill>
                  <a:srgbClr val="FF0000"/>
                </a:solidFill>
              </a:rPr>
              <a:t>Extinction</a:t>
            </a:r>
          </a:p>
          <a:p>
            <a:pPr algn="ctr"/>
            <a:r>
              <a:rPr lang="en-US" b="1">
                <a:solidFill>
                  <a:srgbClr val="FF0000"/>
                </a:solidFill>
              </a:rPr>
              <a:t>High Rad. Loss</a:t>
            </a:r>
          </a:p>
        </p:txBody>
      </p:sp>
      <p:sp>
        <p:nvSpPr>
          <p:cNvPr id="9" name="TextBox 8">
            <a:extLst>
              <a:ext uri="{FF2B5EF4-FFF2-40B4-BE49-F238E27FC236}">
                <a16:creationId xmlns:a16="http://schemas.microsoft.com/office/drawing/2014/main" id="{B1DF0765-CED5-7B75-A8A5-0A93C291B783}"/>
              </a:ext>
            </a:extLst>
          </p:cNvPr>
          <p:cNvSpPr txBox="1"/>
          <p:nvPr/>
        </p:nvSpPr>
        <p:spPr>
          <a:xfrm>
            <a:off x="7207134" y="5093366"/>
            <a:ext cx="1692195" cy="646331"/>
          </a:xfrm>
          <a:prstGeom prst="rect">
            <a:avLst/>
          </a:prstGeom>
          <a:noFill/>
        </p:spPr>
        <p:txBody>
          <a:bodyPr wrap="none" rtlCol="0">
            <a:spAutoFit/>
          </a:bodyPr>
          <a:lstStyle/>
          <a:p>
            <a:pPr marL="285750" indent="-285750" algn="ctr">
              <a:buFont typeface="Wingdings" pitchFamily="2" charset="2"/>
              <a:buChar char="à"/>
            </a:pPr>
            <a:r>
              <a:rPr lang="en-US">
                <a:sym typeface="Wingdings" pitchFamily="2" charset="2"/>
              </a:rPr>
              <a:t>Steady flame</a:t>
            </a:r>
          </a:p>
          <a:p>
            <a:pPr algn="ctr"/>
            <a:r>
              <a:rPr lang="en-US" b="1">
                <a:solidFill>
                  <a:srgbClr val="0070C0"/>
                </a:solidFill>
                <a:sym typeface="Wingdings" pitchFamily="2" charset="2"/>
              </a:rPr>
              <a:t>Low Rad. Loss</a:t>
            </a:r>
            <a:endParaRPr lang="en-US" b="1">
              <a:solidFill>
                <a:srgbClr val="0070C0"/>
              </a:solidFill>
            </a:endParaRPr>
          </a:p>
        </p:txBody>
      </p:sp>
      <p:sp>
        <p:nvSpPr>
          <p:cNvPr id="13" name="TextBox 12">
            <a:extLst>
              <a:ext uri="{FF2B5EF4-FFF2-40B4-BE49-F238E27FC236}">
                <a16:creationId xmlns:a16="http://schemas.microsoft.com/office/drawing/2014/main" id="{CFD2AA6B-8064-D98E-0DB3-5AC900667AD2}"/>
              </a:ext>
            </a:extLst>
          </p:cNvPr>
          <p:cNvSpPr txBox="1"/>
          <p:nvPr/>
        </p:nvSpPr>
        <p:spPr>
          <a:xfrm>
            <a:off x="4247323" y="5093366"/>
            <a:ext cx="1930337" cy="646331"/>
          </a:xfrm>
          <a:prstGeom prst="rect">
            <a:avLst/>
          </a:prstGeom>
          <a:noFill/>
        </p:spPr>
        <p:txBody>
          <a:bodyPr wrap="none" rtlCol="0">
            <a:spAutoFit/>
          </a:bodyPr>
          <a:lstStyle/>
          <a:p>
            <a:pPr marL="285750" indent="-285750" algn="ctr">
              <a:buFont typeface="Wingdings" pitchFamily="2" charset="2"/>
              <a:buChar char="à"/>
            </a:pPr>
            <a:r>
              <a:rPr lang="en-US">
                <a:sym typeface="Wingdings" pitchFamily="2" charset="2"/>
              </a:rPr>
              <a:t>Steady flame</a:t>
            </a:r>
          </a:p>
          <a:p>
            <a:pPr algn="ctr"/>
            <a:r>
              <a:rPr lang="en-US" b="1">
                <a:solidFill>
                  <a:srgbClr val="00B050"/>
                </a:solidFill>
                <a:sym typeface="Wingdings" pitchFamily="2" charset="2"/>
              </a:rPr>
              <a:t>Medium Rad. Loss</a:t>
            </a:r>
            <a:endParaRPr lang="en-US" b="1">
              <a:solidFill>
                <a:srgbClr val="00B050"/>
              </a:solidFill>
            </a:endParaRPr>
          </a:p>
        </p:txBody>
      </p:sp>
      <p:sp>
        <p:nvSpPr>
          <p:cNvPr id="14" name="TextBox 13">
            <a:extLst>
              <a:ext uri="{FF2B5EF4-FFF2-40B4-BE49-F238E27FC236}">
                <a16:creationId xmlns:a16="http://schemas.microsoft.com/office/drawing/2014/main" id="{082A1778-8049-E7A5-FA7B-959904A31B92}"/>
              </a:ext>
            </a:extLst>
          </p:cNvPr>
          <p:cNvSpPr txBox="1"/>
          <p:nvPr/>
        </p:nvSpPr>
        <p:spPr>
          <a:xfrm>
            <a:off x="9949867" y="5093366"/>
            <a:ext cx="1514710" cy="646331"/>
          </a:xfrm>
          <a:prstGeom prst="rect">
            <a:avLst/>
          </a:prstGeom>
          <a:noFill/>
        </p:spPr>
        <p:txBody>
          <a:bodyPr wrap="none" rtlCol="0">
            <a:spAutoFit/>
          </a:bodyPr>
          <a:lstStyle/>
          <a:p>
            <a:pPr algn="ctr"/>
            <a:r>
              <a:rPr lang="en-US" b="1">
                <a:solidFill>
                  <a:srgbClr val="FF0000"/>
                </a:solidFill>
              </a:rPr>
              <a:t>Extinction</a:t>
            </a:r>
          </a:p>
          <a:p>
            <a:pPr algn="ctr"/>
            <a:r>
              <a:rPr lang="en-US" b="1">
                <a:solidFill>
                  <a:srgbClr val="0070C0"/>
                </a:solidFill>
              </a:rPr>
              <a:t>Low Rad. Loss</a:t>
            </a:r>
          </a:p>
        </p:txBody>
      </p:sp>
    </p:spTree>
    <p:extLst>
      <p:ext uri="{BB962C8B-B14F-4D97-AF65-F5344CB8AC3E}">
        <p14:creationId xmlns:p14="http://schemas.microsoft.com/office/powerpoint/2010/main" val="485087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387FE-90F5-EA05-0815-A6133C8C5289}"/>
              </a:ext>
            </a:extLst>
          </p:cNvPr>
          <p:cNvSpPr>
            <a:spLocks noGrp="1"/>
          </p:cNvSpPr>
          <p:nvPr>
            <p:ph type="title"/>
          </p:nvPr>
        </p:nvSpPr>
        <p:spPr>
          <a:xfrm>
            <a:off x="382449" y="235263"/>
            <a:ext cx="8114969" cy="557226"/>
          </a:xfrm>
        </p:spPr>
        <p:txBody>
          <a:bodyPr>
            <a:normAutofit/>
          </a:bodyPr>
          <a:lstStyle/>
          <a:p>
            <a:r>
              <a:rPr lang="en-US" sz="2800" dirty="0"/>
              <a:t>Laminar flame profiles: Variance</a:t>
            </a:r>
          </a:p>
        </p:txBody>
      </p:sp>
      <p:pic>
        <p:nvPicPr>
          <p:cNvPr id="3" name="Picture 2">
            <a:extLst>
              <a:ext uri="{FF2B5EF4-FFF2-40B4-BE49-F238E27FC236}">
                <a16:creationId xmlns:a16="http://schemas.microsoft.com/office/drawing/2014/main" id="{230A311E-BFC9-D33D-13F2-6E4C52A40FAD}"/>
              </a:ext>
            </a:extLst>
          </p:cNvPr>
          <p:cNvPicPr>
            <a:picLocks noChangeAspect="1"/>
          </p:cNvPicPr>
          <p:nvPr/>
        </p:nvPicPr>
        <p:blipFill>
          <a:blip r:embed="rId3"/>
          <a:stretch>
            <a:fillRect/>
          </a:stretch>
        </p:blipFill>
        <p:spPr>
          <a:xfrm>
            <a:off x="1044827" y="1398097"/>
            <a:ext cx="5061563" cy="648918"/>
          </a:xfrm>
          <a:prstGeom prst="rect">
            <a:avLst/>
          </a:prstGeom>
        </p:spPr>
      </p:pic>
      <p:graphicFrame>
        <p:nvGraphicFramePr>
          <p:cNvPr id="4" name="Table 3">
            <a:extLst>
              <a:ext uri="{FF2B5EF4-FFF2-40B4-BE49-F238E27FC236}">
                <a16:creationId xmlns:a16="http://schemas.microsoft.com/office/drawing/2014/main" id="{EF8CE533-4FB5-FC1C-022A-0986A7891250}"/>
              </a:ext>
            </a:extLst>
          </p:cNvPr>
          <p:cNvGraphicFramePr>
            <a:graphicFrameLocks noGrp="1"/>
          </p:cNvGraphicFramePr>
          <p:nvPr>
            <p:extLst>
              <p:ext uri="{D42A27DB-BD31-4B8C-83A1-F6EECF244321}">
                <p14:modId xmlns:p14="http://schemas.microsoft.com/office/powerpoint/2010/main" val="3395938968"/>
              </p:ext>
            </p:extLst>
          </p:nvPr>
        </p:nvGraphicFramePr>
        <p:xfrm>
          <a:off x="1252015" y="3574473"/>
          <a:ext cx="3792840" cy="2101188"/>
        </p:xfrm>
        <a:graphic>
          <a:graphicData uri="http://schemas.openxmlformats.org/drawingml/2006/table">
            <a:tbl>
              <a:tblPr bandRow="1">
                <a:tableStyleId>{5C22544A-7EE6-4342-B048-85BDC9FD1C3A}</a:tableStyleId>
              </a:tblPr>
              <a:tblGrid>
                <a:gridCol w="948210">
                  <a:extLst>
                    <a:ext uri="{9D8B030D-6E8A-4147-A177-3AD203B41FA5}">
                      <a16:colId xmlns:a16="http://schemas.microsoft.com/office/drawing/2014/main" val="2840599892"/>
                    </a:ext>
                  </a:extLst>
                </a:gridCol>
                <a:gridCol w="948210">
                  <a:extLst>
                    <a:ext uri="{9D8B030D-6E8A-4147-A177-3AD203B41FA5}">
                      <a16:colId xmlns:a16="http://schemas.microsoft.com/office/drawing/2014/main" val="3735946943"/>
                    </a:ext>
                  </a:extLst>
                </a:gridCol>
                <a:gridCol w="948210">
                  <a:extLst>
                    <a:ext uri="{9D8B030D-6E8A-4147-A177-3AD203B41FA5}">
                      <a16:colId xmlns:a16="http://schemas.microsoft.com/office/drawing/2014/main" val="841326225"/>
                    </a:ext>
                  </a:extLst>
                </a:gridCol>
                <a:gridCol w="948210">
                  <a:extLst>
                    <a:ext uri="{9D8B030D-6E8A-4147-A177-3AD203B41FA5}">
                      <a16:colId xmlns:a16="http://schemas.microsoft.com/office/drawing/2014/main" val="308254645"/>
                    </a:ext>
                  </a:extLst>
                </a:gridCol>
              </a:tblGrid>
              <a:tr h="525297">
                <a:tc>
                  <a:txBody>
                    <a:bodyPr/>
                    <a:lstStyle/>
                    <a:p>
                      <a:pPr algn="ctr"/>
                      <a:r>
                        <a:rPr lang="en-US" sz="1100" b="1" dirty="0">
                          <a:solidFill>
                            <a:schemeClr val="bg1"/>
                          </a:solidFill>
                        </a:rPr>
                        <a:t>Steady</a:t>
                      </a:r>
                    </a:p>
                    <a:p>
                      <a:pPr algn="ctr"/>
                      <a:r>
                        <a:rPr lang="en-US" sz="1100" b="1" dirty="0">
                          <a:solidFill>
                            <a:schemeClr val="bg1"/>
                          </a:solidFill>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3029377478"/>
                  </a:ext>
                </a:extLst>
              </a:tr>
              <a:tr h="525297">
                <a:tc>
                  <a:txBody>
                    <a:bodyPr/>
                    <a:lstStyle/>
                    <a:p>
                      <a:pPr algn="ctr"/>
                      <a:r>
                        <a:rPr lang="en-US" sz="1100" b="1" dirty="0">
                          <a:solidFill>
                            <a:schemeClr val="bg1"/>
                          </a:solidFill>
                        </a:rPr>
                        <a:t>Steady</a:t>
                      </a:r>
                    </a:p>
                    <a:p>
                      <a:pPr algn="ctr"/>
                      <a:r>
                        <a:rPr lang="en-US" sz="1100" b="1" dirty="0">
                          <a:solidFill>
                            <a:schemeClr val="bg1"/>
                          </a:solidFill>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138039508"/>
                  </a:ext>
                </a:extLst>
              </a:tr>
              <a:tr h="525297">
                <a:tc>
                  <a:txBody>
                    <a:bodyPr/>
                    <a:lstStyle/>
                    <a:p>
                      <a:pPr algn="ctr"/>
                      <a:r>
                        <a:rPr lang="en-US" sz="1100" b="1" dirty="0">
                          <a:solidFill>
                            <a:schemeClr val="bg1"/>
                          </a:solidFill>
                        </a:rPr>
                        <a:t>Steady</a:t>
                      </a:r>
                    </a:p>
                    <a:p>
                      <a:pPr algn="ctr"/>
                      <a:r>
                        <a:rPr lang="en-US" sz="1100" b="1" dirty="0">
                          <a:solidFill>
                            <a:schemeClr val="bg1"/>
                          </a:solidFill>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rPr>
                        <a:t>Rad HL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Calibri" panose="020F0502020204030204"/>
                          <a:ea typeface="+mn-ea"/>
                          <a:cs typeface="+mn-cs"/>
                        </a:rPr>
                        <a:t>Rad HL</a:t>
                      </a:r>
                      <a:endPar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rPr>
                        <a:t>Rad HL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val="1275860489"/>
                  </a:ext>
                </a:extLst>
              </a:tr>
              <a:tr h="525297">
                <a:tc>
                  <a:txBody>
                    <a:bodyPr/>
                    <a:lstStyle/>
                    <a:p>
                      <a:pPr algn="ctr"/>
                      <a:r>
                        <a:rPr lang="en-US" sz="1100" b="1" dirty="0">
                          <a:solidFill>
                            <a:schemeClr val="bg1"/>
                          </a:solidFill>
                        </a:rPr>
                        <a:t>(Extinction)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rPr>
                        <a:t>Unsteady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prstClr val="white"/>
                          </a:solidFill>
                          <a:effectLst/>
                          <a:uLnTx/>
                          <a:uFillTx/>
                          <a:latin typeface="Calibri" panose="020F0502020204030204"/>
                          <a:ea typeface="+mn-ea"/>
                          <a:cs typeface="+mn-cs"/>
                        </a:rPr>
                        <a:t>Adiabatic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50000"/>
                      </a:schemeClr>
                    </a:solidFill>
                  </a:tcPr>
                </a:tc>
                <a:extLst>
                  <a:ext uri="{0D108BD9-81ED-4DB2-BD59-A6C34878D82A}">
                    <a16:rowId xmlns:a16="http://schemas.microsoft.com/office/drawing/2014/main" val="715771783"/>
                  </a:ext>
                </a:extLst>
              </a:tr>
            </a:tbl>
          </a:graphicData>
        </a:graphic>
      </p:graphicFrame>
      <p:grpSp>
        <p:nvGrpSpPr>
          <p:cNvPr id="11" name="Group 10">
            <a:extLst>
              <a:ext uri="{FF2B5EF4-FFF2-40B4-BE49-F238E27FC236}">
                <a16:creationId xmlns:a16="http://schemas.microsoft.com/office/drawing/2014/main" id="{C91C13C3-D690-42D4-79C1-9CD47B177308}"/>
              </a:ext>
            </a:extLst>
          </p:cNvPr>
          <p:cNvGrpSpPr/>
          <p:nvPr/>
        </p:nvGrpSpPr>
        <p:grpSpPr>
          <a:xfrm>
            <a:off x="382449" y="3012408"/>
            <a:ext cx="5126223" cy="3349485"/>
            <a:chOff x="125870" y="1773027"/>
            <a:chExt cx="8467324" cy="5143159"/>
          </a:xfrm>
        </p:grpSpPr>
        <p:cxnSp>
          <p:nvCxnSpPr>
            <p:cNvPr id="5" name="Straight Arrow Connector 4">
              <a:extLst>
                <a:ext uri="{FF2B5EF4-FFF2-40B4-BE49-F238E27FC236}">
                  <a16:creationId xmlns:a16="http://schemas.microsoft.com/office/drawing/2014/main" id="{F5C2C0FB-B55F-2E72-BA9E-424CBF8456AD}"/>
                </a:ext>
              </a:extLst>
            </p:cNvPr>
            <p:cNvCxnSpPr>
              <a:cxnSpLocks/>
            </p:cNvCxnSpPr>
            <p:nvPr/>
          </p:nvCxnSpPr>
          <p:spPr>
            <a:xfrm flipV="1">
              <a:off x="1219964" y="1773027"/>
              <a:ext cx="0" cy="4807974"/>
            </a:xfrm>
            <a:prstGeom prst="straightConnector1">
              <a:avLst/>
            </a:prstGeom>
            <a:ln w="381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B769D718-4264-8855-9649-95DF50C53F07}"/>
                </a:ext>
              </a:extLst>
            </p:cNvPr>
            <p:cNvCxnSpPr>
              <a:cxnSpLocks/>
            </p:cNvCxnSpPr>
            <p:nvPr/>
          </p:nvCxnSpPr>
          <p:spPr>
            <a:xfrm>
              <a:off x="782429" y="6217208"/>
              <a:ext cx="7752735" cy="0"/>
            </a:xfrm>
            <a:prstGeom prst="straightConnector1">
              <a:avLst/>
            </a:prstGeom>
            <a:ln w="381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D514521-4548-D3BC-D8CE-FB2B9247A27E}"/>
                </a:ext>
              </a:extLst>
            </p:cNvPr>
            <p:cNvSpPr txBox="1"/>
            <p:nvPr/>
          </p:nvSpPr>
          <p:spPr>
            <a:xfrm>
              <a:off x="7255532" y="6396334"/>
              <a:ext cx="1337662" cy="519852"/>
            </a:xfrm>
            <a:prstGeom prst="rect">
              <a:avLst/>
            </a:prstGeom>
            <a:noFill/>
          </p:spPr>
          <p:txBody>
            <a:bodyPr wrap="none" rtlCol="0">
              <a:spAutoFit/>
            </a:bodyPr>
            <a:lstStyle/>
            <a:p>
              <a:r>
                <a:rPr lang="en-US" sz="1600" b="1" dirty="0"/>
                <a:t>Time, t</a:t>
              </a:r>
              <a:r>
                <a:rPr lang="en-US" sz="1600" b="1" baseline="-25000" dirty="0"/>
                <a:t>j</a:t>
              </a:r>
              <a:endParaRPr lang="en-US" sz="1200" b="1" baseline="-25000" dirty="0"/>
            </a:p>
          </p:txBody>
        </p:sp>
        <p:sp>
          <p:nvSpPr>
            <p:cNvPr id="9" name="TextBox 8">
              <a:extLst>
                <a:ext uri="{FF2B5EF4-FFF2-40B4-BE49-F238E27FC236}">
                  <a16:creationId xmlns:a16="http://schemas.microsoft.com/office/drawing/2014/main" id="{8628D727-E188-876F-8B2B-604B86969C41}"/>
                </a:ext>
              </a:extLst>
            </p:cNvPr>
            <p:cNvSpPr txBox="1"/>
            <p:nvPr/>
          </p:nvSpPr>
          <p:spPr>
            <a:xfrm rot="16200000">
              <a:off x="-348065" y="3253846"/>
              <a:ext cx="1507081" cy="559212"/>
            </a:xfrm>
            <a:prstGeom prst="rect">
              <a:avLst/>
            </a:prstGeom>
            <a:noFill/>
          </p:spPr>
          <p:txBody>
            <a:bodyPr wrap="none" rtlCol="0">
              <a:spAutoFit/>
            </a:bodyPr>
            <a:lstStyle/>
            <a:p>
              <a:r>
                <a:rPr lang="en-US" sz="1600" b="1" dirty="0"/>
                <a:t>Length, L</a:t>
              </a:r>
              <a:r>
                <a:rPr lang="en-US" sz="1600" b="1" baseline="-25000" dirty="0"/>
                <a:t>i</a:t>
              </a:r>
              <a:endParaRPr lang="en-US" sz="1200" b="1" baseline="-25000" dirty="0"/>
            </a:p>
          </p:txBody>
        </p:sp>
      </p:grpSp>
      <p:sp>
        <p:nvSpPr>
          <p:cNvPr id="13" name="Oval 12">
            <a:extLst>
              <a:ext uri="{FF2B5EF4-FFF2-40B4-BE49-F238E27FC236}">
                <a16:creationId xmlns:a16="http://schemas.microsoft.com/office/drawing/2014/main" id="{CB308BAB-A3F2-E3F6-B4B5-70B87B40313A}"/>
              </a:ext>
            </a:extLst>
          </p:cNvPr>
          <p:cNvSpPr/>
          <p:nvPr/>
        </p:nvSpPr>
        <p:spPr>
          <a:xfrm>
            <a:off x="2030621" y="3668142"/>
            <a:ext cx="105910" cy="105910"/>
          </a:xfrm>
          <a:prstGeom prst="ellipse">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c 23">
            <a:extLst>
              <a:ext uri="{FF2B5EF4-FFF2-40B4-BE49-F238E27FC236}">
                <a16:creationId xmlns:a16="http://schemas.microsoft.com/office/drawing/2014/main" id="{B3C880EE-11F7-D645-4F80-7D4DFC86A051}"/>
              </a:ext>
            </a:extLst>
          </p:cNvPr>
          <p:cNvSpPr/>
          <p:nvPr/>
        </p:nvSpPr>
        <p:spPr>
          <a:xfrm flipH="1">
            <a:off x="2083576" y="3150834"/>
            <a:ext cx="8177041" cy="1134528"/>
          </a:xfrm>
          <a:prstGeom prst="arc">
            <a:avLst>
              <a:gd name="adj1" fmla="val 16227204"/>
              <a:gd name="adj2" fmla="val 0"/>
            </a:avLst>
          </a:prstGeom>
          <a:ln w="38100">
            <a:solidFill>
              <a:schemeClr val="tx1"/>
            </a:solidFill>
            <a:headEnd type="triangle" w="lg" len="lg"/>
            <a:tailEnd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28" name="Picture 27">
            <a:extLst>
              <a:ext uri="{FF2B5EF4-FFF2-40B4-BE49-F238E27FC236}">
                <a16:creationId xmlns:a16="http://schemas.microsoft.com/office/drawing/2014/main" id="{5A9E4478-A938-F0AA-5BAD-EE710240DF54}"/>
              </a:ext>
            </a:extLst>
          </p:cNvPr>
          <p:cNvPicPr>
            <a:picLocks noChangeAspect="1"/>
          </p:cNvPicPr>
          <p:nvPr/>
        </p:nvPicPr>
        <p:blipFill>
          <a:blip r:embed="rId4"/>
          <a:stretch>
            <a:fillRect/>
          </a:stretch>
        </p:blipFill>
        <p:spPr>
          <a:xfrm>
            <a:off x="1577849" y="2338953"/>
            <a:ext cx="2316190" cy="425966"/>
          </a:xfrm>
          <a:prstGeom prst="rect">
            <a:avLst/>
          </a:prstGeom>
        </p:spPr>
      </p:pic>
      <p:pic>
        <p:nvPicPr>
          <p:cNvPr id="31" name="Picture 30">
            <a:extLst>
              <a:ext uri="{FF2B5EF4-FFF2-40B4-BE49-F238E27FC236}">
                <a16:creationId xmlns:a16="http://schemas.microsoft.com/office/drawing/2014/main" id="{4D70F51A-5E40-61A9-15D3-76EAF17CF9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2096" y="1231900"/>
            <a:ext cx="5854700" cy="4394200"/>
          </a:xfrm>
          <a:prstGeom prst="rect">
            <a:avLst/>
          </a:prstGeom>
        </p:spPr>
      </p:pic>
      <p:pic>
        <p:nvPicPr>
          <p:cNvPr id="32" name="Picture 31">
            <a:extLst>
              <a:ext uri="{FF2B5EF4-FFF2-40B4-BE49-F238E27FC236}">
                <a16:creationId xmlns:a16="http://schemas.microsoft.com/office/drawing/2014/main" id="{EF036192-DD38-5258-4352-82CA98F72B1C}"/>
              </a:ext>
            </a:extLst>
          </p:cNvPr>
          <p:cNvPicPr>
            <a:picLocks noChangeAspect="1"/>
          </p:cNvPicPr>
          <p:nvPr/>
        </p:nvPicPr>
        <p:blipFill rotWithShape="1">
          <a:blip r:embed="rId3"/>
          <a:srcRect r="70319" b="-2168"/>
          <a:stretch/>
        </p:blipFill>
        <p:spPr>
          <a:xfrm>
            <a:off x="8062316" y="5812111"/>
            <a:ext cx="1502308" cy="662985"/>
          </a:xfrm>
          <a:prstGeom prst="rect">
            <a:avLst/>
          </a:prstGeom>
        </p:spPr>
      </p:pic>
    </p:spTree>
    <p:extLst>
      <p:ext uri="{BB962C8B-B14F-4D97-AF65-F5344CB8AC3E}">
        <p14:creationId xmlns:p14="http://schemas.microsoft.com/office/powerpoint/2010/main" val="2411762555"/>
      </p:ext>
    </p:extLst>
  </p:cSld>
  <p:clrMapOvr>
    <a:masterClrMapping/>
  </p:clrMapOvr>
</p:sld>
</file>

<file path=ppt/theme/theme1.xml><?xml version="1.0" encoding="utf-8"?>
<a:theme xmlns:a="http://schemas.openxmlformats.org/drawingml/2006/main" name="2020_College_PowerPoint Presentation_White Backgroun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_College_Dean's Presentation_Draft2" id="{CFCC384C-7C5F-9943-B8BA-C7C7D11F1B58}" vid="{761BB5E7-B98C-764A-BBD5-6339C36A160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D547873C94FDA42BFD4F7F85F183C19" ma:contentTypeVersion="16" ma:contentTypeDescription="Create a new document." ma:contentTypeScope="" ma:versionID="25a132da9fdda57335bb24bed01ac88a">
  <xsd:schema xmlns:xsd="http://www.w3.org/2001/XMLSchema" xmlns:xs="http://www.w3.org/2001/XMLSchema" xmlns:p="http://schemas.microsoft.com/office/2006/metadata/properties" xmlns:ns3="ed735d2a-b387-4335-9b18-1ec6198d8962" xmlns:ns4="ffba4753-6cc8-47cf-a817-c04fb9bc91ca" targetNamespace="http://schemas.microsoft.com/office/2006/metadata/properties" ma:root="true" ma:fieldsID="29fec0dd6151c69e511334dfcd5a4546" ns3:_="" ns4:_="">
    <xsd:import namespace="ed735d2a-b387-4335-9b18-1ec6198d8962"/>
    <xsd:import namespace="ffba4753-6cc8-47cf-a817-c04fb9bc91c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3:MediaLengthInSeconds" minOccurs="0"/>
                <xsd:element ref="ns4:SharedWithUsers" minOccurs="0"/>
                <xsd:element ref="ns4:SharedWithDetails" minOccurs="0"/>
                <xsd:element ref="ns4:SharingHintHash"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d735d2a-b387-4335-9b18-1ec6198d896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_activity" ma:index="20" nillable="true" ma:displayName="_activity" ma:hidden="true" ma:internalName="_activity">
      <xsd:simpleType>
        <xsd:restriction base="dms:Note"/>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ystemTags" ma:index="22" nillable="true" ma:displayName="MediaServiceSystemTags" ma:hidden="true" ma:internalName="MediaServiceSystemTags" ma:readOnly="true">
      <xsd:simpleType>
        <xsd:restriction base="dms:Note"/>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fba4753-6cc8-47cf-a817-c04fb9bc91ca"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ed735d2a-b387-4335-9b18-1ec6198d8962" xsi:nil="true"/>
  </documentManagement>
</p:properties>
</file>

<file path=customXml/itemProps1.xml><?xml version="1.0" encoding="utf-8"?>
<ds:datastoreItem xmlns:ds="http://schemas.openxmlformats.org/officeDocument/2006/customXml" ds:itemID="{74CE774C-90D4-414E-8188-A65B6C10093D}">
  <ds:schemaRefs>
    <ds:schemaRef ds:uri="http://schemas.microsoft.com/sharepoint/v3/contenttype/forms"/>
  </ds:schemaRefs>
</ds:datastoreItem>
</file>

<file path=customXml/itemProps2.xml><?xml version="1.0" encoding="utf-8"?>
<ds:datastoreItem xmlns:ds="http://schemas.openxmlformats.org/officeDocument/2006/customXml" ds:itemID="{EA7A5E96-054A-4145-8492-406ED8D804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d735d2a-b387-4335-9b18-1ec6198d8962"/>
    <ds:schemaRef ds:uri="ffba4753-6cc8-47cf-a817-c04fb9bc91c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B322FCF-E516-45AC-BF79-18530D641AD8}">
  <ds:schemaRefs>
    <ds:schemaRef ds:uri="http://schemas.microsoft.com/office/infopath/2007/PartnerControls"/>
    <ds:schemaRef ds:uri="http://purl.org/dc/elements/1.1/"/>
    <ds:schemaRef ds:uri="http://www.w3.org/XML/1998/namespace"/>
    <ds:schemaRef ds:uri="http://schemas.microsoft.com/office/2006/metadata/properties"/>
    <ds:schemaRef ds:uri="http://schemas.microsoft.com/office/2006/documentManagement/types"/>
    <ds:schemaRef ds:uri="http://schemas.openxmlformats.org/package/2006/metadata/core-properties"/>
    <ds:schemaRef ds:uri="ffba4753-6cc8-47cf-a817-c04fb9bc91ca"/>
    <ds:schemaRef ds:uri="ed735d2a-b387-4335-9b18-1ec6198d8962"/>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2020_College_PowerPoint Presentation_White Background</Template>
  <TotalTime>2247</TotalTime>
  <Words>1733</Words>
  <Application>Microsoft Macintosh PowerPoint</Application>
  <PresentationFormat>Widescreen</PresentationFormat>
  <Paragraphs>308</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Helvetica</vt:lpstr>
      <vt:lpstr>Helvetica Neue</vt:lpstr>
      <vt:lpstr>Rockwell</vt:lpstr>
      <vt:lpstr>Wingdings</vt:lpstr>
      <vt:lpstr>2020_College_PowerPoint Presentation_White Background</vt:lpstr>
      <vt:lpstr>Reaction Models (flame states)</vt:lpstr>
      <vt:lpstr>Table generation</vt:lpstr>
      <vt:lpstr>Laminar flame case structure</vt:lpstr>
      <vt:lpstr>Laminar flame case structure</vt:lpstr>
      <vt:lpstr>Laminar flame profiles: SS with L</vt:lpstr>
      <vt:lpstr>Laminar flame case structure</vt:lpstr>
      <vt:lpstr>Laminar flame profiles: Extinction</vt:lpstr>
      <vt:lpstr>Laminar flame profiles: Heat loss</vt:lpstr>
      <vt:lpstr>Laminar flame profiles: Variance</vt:lpstr>
      <vt:lpstr>TNF Flames</vt:lpstr>
      <vt:lpstr>TNF Flames</vt:lpstr>
      <vt:lpstr>TNF Flames</vt:lpstr>
      <vt:lpstr>TNF Flames: PDF</vt:lpstr>
      <vt:lpstr>TNF Flames: resolution</vt:lpstr>
      <vt:lpstr>TNF Flames: resolution</vt:lpstr>
      <vt:lpstr>Joint PDF representation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BetaPDF Parameterization of Flame Simulation Data</dc:title>
  <dc:creator>Jared Porter</dc:creator>
  <cp:lastModifiedBy>David Lignell</cp:lastModifiedBy>
  <cp:revision>63</cp:revision>
  <dcterms:created xsi:type="dcterms:W3CDTF">2023-11-04T20:49:50Z</dcterms:created>
  <dcterms:modified xsi:type="dcterms:W3CDTF">2024-11-21T00:42:58Z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0x0101000D547873C94FDA42BFD4F7F85F183C19</vt:lpwstr>
  </property>
</Properties>
</file>

<file path=docProps/thumbnail.jpeg>
</file>